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7" r:id="rId18"/>
    <p:sldId id="308" r:id="rId19"/>
    <p:sldId id="272" r:id="rId20"/>
    <p:sldId id="273" r:id="rId21"/>
    <p:sldId id="274" r:id="rId22"/>
    <p:sldId id="275" r:id="rId23"/>
    <p:sldId id="276" r:id="rId24"/>
    <p:sldId id="306" r:id="rId25"/>
    <p:sldId id="293" r:id="rId26"/>
    <p:sldId id="294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95" r:id="rId35"/>
    <p:sldId id="296" r:id="rId36"/>
    <p:sldId id="298" r:id="rId37"/>
    <p:sldId id="284" r:id="rId38"/>
    <p:sldId id="285" r:id="rId39"/>
    <p:sldId id="286" r:id="rId40"/>
    <p:sldId id="287" r:id="rId41"/>
    <p:sldId id="302" r:id="rId42"/>
    <p:sldId id="288" r:id="rId43"/>
    <p:sldId id="301" r:id="rId44"/>
    <p:sldId id="297" r:id="rId45"/>
    <p:sldId id="299" r:id="rId46"/>
    <p:sldId id="289" r:id="rId47"/>
    <p:sldId id="290" r:id="rId48"/>
    <p:sldId id="291" r:id="rId49"/>
    <p:sldId id="292" r:id="rId50"/>
    <p:sldId id="303" r:id="rId51"/>
    <p:sldId id="300" r:id="rId52"/>
    <p:sldId id="304" r:id="rId53"/>
    <p:sldId id="30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D5CF3-AFEB-42B4-9935-2E0233298A64}" type="datetimeFigureOut">
              <a:rPr lang="en-US" smtClean="0"/>
              <a:pPr/>
              <a:t>10/14/12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54601-CB50-444B-B502-BDCBC4919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56643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54601-CB50-444B-B502-BDCBC4919DA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54601-CB50-444B-B502-BDCBC4919DA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54601-CB50-444B-B502-BDCBC4919DA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9967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071-AF93-4302-A453-A066E06FD905}" type="datetimeFigureOut">
              <a:rPr lang="en-US" smtClean="0"/>
              <a:pPr/>
              <a:t>10/14/12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5339-5D1A-487D-9D11-315C6B65C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071-AF93-4302-A453-A066E06FD905}" type="datetimeFigureOut">
              <a:rPr lang="en-US" smtClean="0"/>
              <a:pPr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5339-5D1A-487D-9D11-315C6B65C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071-AF93-4302-A453-A066E06FD905}" type="datetimeFigureOut">
              <a:rPr lang="en-US" smtClean="0"/>
              <a:pPr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5339-5D1A-487D-9D11-315C6B65C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071-AF93-4302-A453-A066E06FD905}" type="datetimeFigureOut">
              <a:rPr lang="en-US" smtClean="0"/>
              <a:pPr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5339-5D1A-487D-9D11-315C6B65C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071-AF93-4302-A453-A066E06FD905}" type="datetimeFigureOut">
              <a:rPr lang="en-US" smtClean="0"/>
              <a:pPr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5339-5D1A-487D-9D11-315C6B65C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071-AF93-4302-A453-A066E06FD905}" type="datetimeFigureOut">
              <a:rPr lang="en-US" smtClean="0"/>
              <a:pPr/>
              <a:t>10/14/12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5339-5D1A-487D-9D11-315C6B65C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071-AF93-4302-A453-A066E06FD905}" type="datetimeFigureOut">
              <a:rPr lang="en-US" smtClean="0"/>
              <a:pPr/>
              <a:t>10/14/12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5339-5D1A-487D-9D11-315C6B65C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071-AF93-4302-A453-A066E06FD905}" type="datetimeFigureOut">
              <a:rPr lang="en-US" smtClean="0"/>
              <a:pPr/>
              <a:t>10/14/12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5339-5D1A-487D-9D11-315C6B65C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071-AF93-4302-A453-A066E06FD905}" type="datetimeFigureOut">
              <a:rPr lang="en-US" smtClean="0"/>
              <a:pPr/>
              <a:t>10/14/12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5339-5D1A-487D-9D11-315C6B65C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071-AF93-4302-A453-A066E06FD905}" type="datetimeFigureOut">
              <a:rPr lang="en-US" smtClean="0"/>
              <a:pPr/>
              <a:t>10/14/12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5339-5D1A-487D-9D11-315C6B65C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7071-AF93-4302-A453-A066E06FD905}" type="datetimeFigureOut">
              <a:rPr lang="en-US" smtClean="0"/>
              <a:pPr/>
              <a:t>10/14/12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135339-5D1A-487D-9D11-315C6B65C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247071-AF93-4302-A453-A066E06FD905}" type="datetimeFigureOut">
              <a:rPr lang="en-US" smtClean="0"/>
              <a:pPr/>
              <a:t>10/14/12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135339-5D1A-487D-9D11-315C6B65CC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file://localhost/Users/dsjmbaez/Desktop/Beatles%20Workshop/26%20Track%2008.mp3" TargetMode="Externa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1" Type="http://schemas.openxmlformats.org/officeDocument/2006/relationships/audio" Target="file://localhost/Users/dsjmbaez/Desktop/Beatles%20Workshop/14%20I%20Want%20To%20Hold%20Your%20Hand.mp3" TargetMode="External"/><Relationship Id="rId2" Type="http://schemas.openxmlformats.org/officeDocument/2006/relationships/audio" Target="file://localhost/Users/dsjmbaez/Desktop/Beatles%20Workshop/06%20Eleanor%20Rigby.mp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video" Target="file://localhost/Users/dsjmbaez/Desktop/Beatles%20Workshop/Can't%20Buy%20Me%20Love%20-%20A%20Hard%20Day's%20Night%20(5_10)%20Movie%20CLIP%20(1964)%20HD%20-%20YouTube.wmv" TargetMode="External"/><Relationship Id="rId2" Type="http://schemas.openxmlformats.org/officeDocument/2006/relationships/video" Target="file://localhost/Users/dsjmbaez/Desktop/Beatles%20Workshop/The%20Beatles%20Strawberry%20Fields%20Forever%20(2009%20Stereo%20Remaster)%20-%20YouTube.wm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audio" Target="file://localhost/Users/dsjmbaez/Desktop/Beatles%20Workshop/15%20If%20You've%20Got%20Trouble.mp3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file://localhost/Users/dsjmbaez/Desktop/Beatles%20Workshop/25%20Strawberry%20Fields%20Forever%20%5BTake_.mp3" TargetMode="Externa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4.png"/><Relationship Id="rId1" Type="http://schemas.openxmlformats.org/officeDocument/2006/relationships/audio" Target="file://localhost/Users/dsjmbaez/Desktop/Beatles%20Workshop/23%20Strawberry%20Fields%20Forever%20%5BDemo_.mp3" TargetMode="External"/><Relationship Id="rId2" Type="http://schemas.openxmlformats.org/officeDocument/2006/relationships/audio" Target="file://localhost/Users/dsjmbaez/Desktop/Beatles%20Workshop/24%20Strawberry%20Fields%20Forever%20%5BTake_.mp3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file://localhost/Users/dsjmbaez/Desktop/Beatles%20Workshop/05%20A%20Day%20In%20The%20Life.mp3" TargetMode="External"/><Relationship Id="rId4" Type="http://schemas.openxmlformats.org/officeDocument/2006/relationships/audio" Target="file://localhost/Users/dsjmbaez/Desktop/Beatles%20Workshop/27%20We%20Can%20Work%20It%20Out.mp3" TargetMode="External"/><Relationship Id="rId5" Type="http://schemas.openxmlformats.org/officeDocument/2006/relationships/audio" Target="file://localhost/Users/dsjmbaez/Desktop/Beatles%20Workshop/12%20Hey%20Jude.mp3" TargetMode="Externa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" Type="http://schemas.openxmlformats.org/officeDocument/2006/relationships/audio" Target="file://localhost/Users/dsjmbaez/Desktop/Beatles%20Workshop/30%20Yer%20Blues.mp3" TargetMode="External"/><Relationship Id="rId2" Type="http://schemas.openxmlformats.org/officeDocument/2006/relationships/audio" Target="file://localhost/Users/dsjmbaez/Desktop/Beatles%20Workshop/09%20Good%20Day%20Sunshine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file://localhost/Users/dsjmbaez/Desktop/Beatles%20Workshop/16%20Mother.mp3" TargetMode="External"/><Relationship Id="rId4" Type="http://schemas.openxmlformats.org/officeDocument/2006/relationships/audio" Target="file://localhost/Users/dsjmbaez/Desktop/Beatles%20Workshop/18%20Power%20to%20the%20People.mp3" TargetMode="Externa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" Type="http://schemas.openxmlformats.org/officeDocument/2006/relationships/audio" Target="file://localhost/Users/dsjmbaez/Desktop/Beatles%20Workshop/01%20Bip%20Bop%20(Remastered).mp3" TargetMode="External"/><Relationship Id="rId2" Type="http://schemas.openxmlformats.org/officeDocument/2006/relationships/audio" Target="file://localhost/Users/dsjmbaez/Desktop/Beatles%20Workshop/17%20Mumbo%20(Remastered).mp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file://localhost/Users/dsjmbaez/Desktop/Beatles%20Workshop/10%20Happiness%20Is%20A%20Warm%20Gun.mp3" TargetMode="External"/><Relationship Id="rId4" Type="http://schemas.openxmlformats.org/officeDocument/2006/relationships/audio" Target="file://localhost/Users/dsjmbaez/Desktop/Beatles%20Workshop/02%20Blackbird.mp3" TargetMode="External"/><Relationship Id="rId5" Type="http://schemas.openxmlformats.org/officeDocument/2006/relationships/audio" Target="file://localhost/Users/dsjmbaez/Desktop/Beatles%20Workshop/08%20Golden%20Slumbers.mp3" TargetMode="External"/><Relationship Id="rId6" Type="http://schemas.openxmlformats.org/officeDocument/2006/relationships/audio" Target="file://localhost/Users/dsjmbaez/Desktop/Beatles%20Workshop/21%20Something.mp3" TargetMode="External"/><Relationship Id="rId7" Type="http://schemas.openxmlformats.org/officeDocument/2006/relationships/audio" Target="file://localhost/Users/dsjmbaez/Desktop/Beatles%20Workshop/11%20Here%20Comes%20The%20Sun.mp3" TargetMode="Externa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4.png"/><Relationship Id="rId1" Type="http://schemas.openxmlformats.org/officeDocument/2006/relationships/audio" Target="file://localhost/Users/dsjmbaez/Desktop/Beatles%20Workshop/29%20Why%20Don't%20We%20Do%20It%20In%20The%20Road_.mp3" TargetMode="External"/><Relationship Id="rId2" Type="http://schemas.openxmlformats.org/officeDocument/2006/relationships/audio" Target="file://localhost/Users/dsjmbaez/Desktop/Beatles%20Workshop/19%20Revolution%209.mp3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video" Target="file://localhost/Users/dsjmbaez/Desktop/Beatles%20Workshop/magical%20mystery%20tour20_07_21_28.wmv" TargetMode="External"/><Relationship Id="rId2" Type="http://schemas.openxmlformats.org/officeDocument/2006/relationships/video" Target="file://localhost/Users/dsjmbaez/Desktop/Beatles%20Workshop/magical%20mystery%20tour25_07_29_53.wmv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2.png"/><Relationship Id="rId1" Type="http://schemas.openxmlformats.org/officeDocument/2006/relationships/video" Target="file://localhost/Users/dsjmbaez/Desktop/Beatles%20Workshop/Let%20it%20Be15_10to17_15.mp4" TargetMode="Externa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dsjmbaez/Desktop/Beatles%20Workshop/Let%20it%20Beopeningh264.wmv" TargetMode="External"/><Relationship Id="rId4" Type="http://schemas.openxmlformats.org/officeDocument/2006/relationships/video" Target="file://localhost/Users/dsjmbaez/Desktop/Beatles%20Workshop/Let%20it%20Be32_10to33_05.wmv" TargetMode="Externa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audio" Target="file://localhost/Users/dsjmbaez/Desktop/Beatles%20Workshop/04%20The%20Continuing%20Story%20Of%20Bungalow.mp3" TargetMode="External"/><Relationship Id="rId2" Type="http://schemas.openxmlformats.org/officeDocument/2006/relationships/audio" Target="file://localhost/Users/dsjmbaez/Desktop/Beatles%20Workshop/28%20While%20My%20Guitar%20Gently%20Weeps.mp3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sjmbaez/Desktop/Beatles%20Workshop/Let%20it%20Be45_35.wm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Leading Major Change in Education: What the Beatles Can Teach 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854696" cy="1752600"/>
          </a:xfrm>
        </p:spPr>
        <p:txBody>
          <a:bodyPr/>
          <a:lstStyle/>
          <a:p>
            <a:r>
              <a:rPr lang="en-US" dirty="0" smtClean="0"/>
              <a:t>Administrator Academy Course</a:t>
            </a:r>
          </a:p>
          <a:p>
            <a:r>
              <a:rPr lang="en-US" dirty="0" smtClean="0"/>
              <a:t>North Cook Region</a:t>
            </a:r>
          </a:p>
          <a:p>
            <a:r>
              <a:rPr lang="en-US" dirty="0" smtClean="0"/>
              <a:t>October 19, 2012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7458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Lesson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40280"/>
            <a:ext cx="8686800" cy="4389120"/>
          </a:xfrm>
        </p:spPr>
        <p:txBody>
          <a:bodyPr/>
          <a:lstStyle/>
          <a:p>
            <a:pPr marL="0" lvl="1" indent="0" algn="ctr">
              <a:buNone/>
            </a:pPr>
            <a:r>
              <a:rPr lang="en-US" sz="3200" b="1" i="1" dirty="0"/>
              <a:t>Significant, positive change may be attained in a relatively short period of </a:t>
            </a:r>
            <a:r>
              <a:rPr lang="en-US" sz="3200" b="1" i="1" dirty="0" smtClean="0"/>
              <a:t>time</a:t>
            </a:r>
          </a:p>
          <a:p>
            <a:pPr marL="0" lvl="1" indent="0" algn="ctr">
              <a:buNone/>
            </a:pPr>
            <a:endParaRPr lang="en-US" sz="600" b="1" i="1" dirty="0" smtClean="0"/>
          </a:p>
          <a:p>
            <a:pPr marL="2228850" lvl="5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Innovation</a:t>
            </a:r>
          </a:p>
          <a:p>
            <a:pPr marL="2228850" lvl="5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Calculated risk-taking</a:t>
            </a:r>
          </a:p>
          <a:p>
            <a:pPr marL="2228850" lvl="5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Culture of creativity</a:t>
            </a:r>
          </a:p>
          <a:p>
            <a:pPr marL="2228850" lvl="5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Culture of continuous improvement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9927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Leadership Lesson 1:</a:t>
            </a:r>
            <a:br>
              <a:rPr lang="en-US" sz="2400" dirty="0" smtClean="0"/>
            </a:br>
            <a:r>
              <a:rPr lang="en-US" dirty="0" smtClean="0"/>
              <a:t>Listen to three 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the differences in the following areas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/>
              <a:t>Instruments used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/>
              <a:t>Topic of the lyrics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/>
              <a:t>Structure of the </a:t>
            </a:r>
            <a:r>
              <a:rPr lang="en-US" dirty="0" smtClean="0"/>
              <a:t>song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Listen to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I Want to Hold Your Hand (1964)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Eleanor Rigby (1966)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Strawberry Fields Forever (1967)</a:t>
            </a:r>
            <a:endParaRPr lang="en-US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715000" y="4191000"/>
            <a:ext cx="762000" cy="457200"/>
          </a:xfrm>
          <a:prstGeom prst="ellipse">
            <a:avLst/>
          </a:prstGeom>
          <a:solidFill>
            <a:srgbClr val="59A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4191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267200" y="4648200"/>
            <a:ext cx="762000" cy="457200"/>
          </a:xfrm>
          <a:prstGeom prst="ellipse">
            <a:avLst/>
          </a:prstGeom>
          <a:solidFill>
            <a:srgbClr val="59A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3400" y="4648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62600" y="5029200"/>
            <a:ext cx="762000" cy="457200"/>
          </a:xfrm>
          <a:prstGeom prst="ellipse">
            <a:avLst/>
          </a:prstGeom>
          <a:solidFill>
            <a:srgbClr val="59A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5029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pic>
        <p:nvPicPr>
          <p:cNvPr id="13" name="14 I Want To Hold Your Ha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" y="4343400"/>
            <a:ext cx="249237" cy="249237"/>
          </a:xfrm>
          <a:prstGeom prst="rect">
            <a:avLst/>
          </a:prstGeom>
        </p:spPr>
      </p:pic>
      <p:pic>
        <p:nvPicPr>
          <p:cNvPr id="14" name="06 Eleanor Rigb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381000" y="4800600"/>
            <a:ext cx="249237" cy="249237"/>
          </a:xfrm>
          <a:prstGeom prst="rect">
            <a:avLst/>
          </a:prstGeom>
        </p:spPr>
      </p:pic>
      <p:pic>
        <p:nvPicPr>
          <p:cNvPr id="15" name="26 Track 08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5"/>
          <a:stretch>
            <a:fillRect/>
          </a:stretch>
        </p:blipFill>
        <p:spPr>
          <a:xfrm>
            <a:off x="381000" y="5237163"/>
            <a:ext cx="249237" cy="249237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25609172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8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784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07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68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784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507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Leadership Lesson 1</a:t>
            </a:r>
            <a:r>
              <a:rPr lang="en-US" sz="2700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Discuss </a:t>
            </a:r>
            <a:r>
              <a:rPr lang="en-US" dirty="0" smtClean="0"/>
              <a:t>the Changes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5715000" cy="3352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Instrumentation</a:t>
            </a:r>
          </a:p>
          <a:p>
            <a:r>
              <a:rPr lang="en-US" sz="3600" dirty="0" smtClean="0"/>
              <a:t>Lyrics</a:t>
            </a:r>
          </a:p>
          <a:p>
            <a:r>
              <a:rPr lang="en-US" sz="3600" dirty="0" smtClean="0"/>
              <a:t>Structure</a:t>
            </a:r>
            <a:endParaRPr lang="en-US" sz="36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6268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Leadership Lesson 1: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Watch </a:t>
            </a:r>
            <a:r>
              <a:rPr lang="en-US" dirty="0" smtClean="0"/>
              <a:t>Two </a:t>
            </a:r>
            <a:br>
              <a:rPr lang="en-US" dirty="0" smtClean="0"/>
            </a:br>
            <a:r>
              <a:rPr lang="en-US" dirty="0" smtClean="0"/>
              <a:t>Video Clips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Look for Differences in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Style and tone</a:t>
            </a:r>
            <a:endParaRPr lang="en-US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Subject matter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Connection to the music</a:t>
            </a:r>
            <a:endParaRPr lang="en-US" dirty="0"/>
          </a:p>
          <a:p>
            <a:pPr marL="457200" lvl="1" indent="0"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Watch the video clips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Can’t Buy Me Love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n-US" dirty="0" smtClean="0"/>
              <a:t> </a:t>
            </a:r>
            <a:r>
              <a:rPr lang="en-US" sz="2400" dirty="0" smtClean="0"/>
              <a:t>(from Hard Days Night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n-US" sz="2400" dirty="0" smtClean="0"/>
              <a:t> movie 1964)</a:t>
            </a:r>
            <a:endParaRPr lang="en-US" sz="2400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Strawberry Fields Forever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n-US" dirty="0" smtClean="0"/>
              <a:t> (1967)</a:t>
            </a:r>
            <a:endParaRPr lang="en-US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endParaRPr lang="en-US" dirty="0" smtClean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endParaRPr lang="en-US" dirty="0" smtClean="0"/>
          </a:p>
          <a:p>
            <a:pPr marL="0" indent="0"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n-US" dirty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US" dirty="0"/>
          </a:p>
        </p:txBody>
      </p:sp>
      <p:pic>
        <p:nvPicPr>
          <p:cNvPr id="9" name="Can't Buy Me Love - A Hard Day's Night (5_10) Movie CLIP (1964) HD - YouTube.wm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48200" y="304800"/>
            <a:ext cx="4064000" cy="3048000"/>
          </a:xfrm>
          <a:prstGeom prst="rect">
            <a:avLst/>
          </a:prstGeom>
        </p:spPr>
      </p:pic>
      <p:pic>
        <p:nvPicPr>
          <p:cNvPr id="10" name="The Beatles Strawberry Fields Forever (2009 Stereo Remaster) - YouTube.wm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724400" y="35814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95306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Leadership Lesson 1:</a:t>
            </a:r>
          </a:p>
          <a:p>
            <a:r>
              <a:rPr lang="en-US" dirty="0" smtClean="0"/>
              <a:t>Discuss the Changes Over Time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Style and tone</a:t>
            </a:r>
          </a:p>
          <a:p>
            <a:r>
              <a:rPr lang="en-US" sz="3600" dirty="0" smtClean="0"/>
              <a:t>Subject matter</a:t>
            </a:r>
          </a:p>
          <a:p>
            <a:r>
              <a:rPr lang="en-US" sz="3600" dirty="0" smtClean="0"/>
              <a:t>Connection to music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1261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FFFFFF"/>
                </a:solidFill>
              </a:rPr>
              <a:t>Leadership Lesson 1:</a:t>
            </a:r>
            <a:r>
              <a:rPr lang="en-US" sz="3200" dirty="0">
                <a:solidFill>
                  <a:srgbClr val="FFFFFF"/>
                </a:solidFill>
              </a:rPr>
              <a:t/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Factors </a:t>
            </a:r>
            <a:r>
              <a:rPr lang="en-US" sz="4000" dirty="0" smtClean="0">
                <a:solidFill>
                  <a:srgbClr val="FFFFFF"/>
                </a:solidFill>
              </a:rPr>
              <a:t>Leading to Significant Change in a Short Period of Time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3600" dirty="0" smtClean="0"/>
              <a:t>Innovation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New instruments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Deeper lyrics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Complicated song structures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3600" dirty="0" smtClean="0"/>
              <a:t>Calculated Risk-Taking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May take time for fans to catch up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New counter-culture look, from mop-tops to hippies</a:t>
            </a:r>
            <a:endParaRPr lang="en-US" dirty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3600" dirty="0" smtClean="0"/>
              <a:t>Culture of creativity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John and Paul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George desperate to catch up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3600" dirty="0"/>
              <a:t>Culture of </a:t>
            </a:r>
            <a:r>
              <a:rPr lang="en-US" sz="3600" dirty="0" smtClean="0"/>
              <a:t>continuous-improvement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George Martin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No rivals, so competed against themselves for excellence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endParaRPr lang="en-US" dirty="0"/>
          </a:p>
          <a:p>
            <a:pPr marL="0" indent="0"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n-US" sz="3600" dirty="0" smtClean="0"/>
          </a:p>
          <a:p>
            <a:pPr marL="0" indent="0"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n-US" dirty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1341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FFFFFF"/>
                </a:solidFill>
              </a:rPr>
              <a:t>Leadership Lesson 1:</a:t>
            </a:r>
            <a:r>
              <a:rPr lang="en-US" sz="2700" dirty="0" smtClean="0">
                <a:solidFill>
                  <a:srgbClr val="FFFFFF"/>
                </a:solidFill>
              </a:rPr>
              <a:t/>
            </a:r>
            <a:br>
              <a:rPr lang="en-US" sz="27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Connection to Educational Change Theory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60198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Michael </a:t>
            </a:r>
            <a:r>
              <a:rPr lang="en-US" dirty="0" err="1" smtClean="0"/>
              <a:t>Fullan’s</a:t>
            </a:r>
            <a:r>
              <a:rPr lang="en-US" dirty="0" smtClean="0"/>
              <a:t> </a:t>
            </a:r>
            <a:r>
              <a:rPr lang="en-US" dirty="0"/>
              <a:t>work </a:t>
            </a:r>
            <a:r>
              <a:rPr lang="en-US" i="1" dirty="0" smtClean="0"/>
              <a:t>The Six Secrets of Change</a:t>
            </a:r>
            <a:endParaRPr lang="en-US" i="1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Love Your Employees</a:t>
            </a:r>
            <a:endParaRPr lang="en-US" dirty="0"/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McGregor Theory Y still valid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Imagination, creativity and ingenuity can be used to solve work problems by a large number of employees</a:t>
            </a:r>
            <a:endParaRPr lang="en-US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Connect Peers With Purpose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Peer interaction must be purposeful and must be characterized by high-capacity knowledge and skills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We-We solutions, PLCs</a:t>
            </a:r>
            <a:endParaRPr lang="en-US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Capacity Building Prevails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Attract talented people and then let them continually develop individually and collectively on the job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Risk-taking based on knowledge and insight is essential to problem-solving and continuous growth</a:t>
            </a:r>
            <a:endParaRPr lang="en-US" dirty="0"/>
          </a:p>
          <a:p>
            <a:pPr marL="0" indent="0"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9947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 smtClean="0"/>
              <a:t>Leadership Lesson 1:</a:t>
            </a:r>
            <a:br>
              <a:rPr lang="en-US" sz="2700" dirty="0" smtClean="0"/>
            </a:br>
            <a:r>
              <a:rPr lang="en-US" sz="4000" dirty="0" smtClean="0"/>
              <a:t>Connection to Educational Change Theory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129144"/>
            <a:ext cx="8534400" cy="557645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Michael </a:t>
            </a:r>
            <a:r>
              <a:rPr lang="en-US" dirty="0" err="1" smtClean="0"/>
              <a:t>Fullan’s</a:t>
            </a:r>
            <a:r>
              <a:rPr lang="en-US" dirty="0" smtClean="0"/>
              <a:t> work </a:t>
            </a:r>
            <a:r>
              <a:rPr lang="en-US" i="1" dirty="0" smtClean="0"/>
              <a:t>The Six Secrets of Change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Learning is the Work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Learning is the work: Professional development  is “a great way to avoid change”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/>
              <a:t>Consistency and innovation must go together and you achieve them through organized learning in </a:t>
            </a:r>
            <a:r>
              <a:rPr lang="en-US" dirty="0" smtClean="0"/>
              <a:t>context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Transparency Rules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Transparency is both inevitable and essential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Transparent data are uses as a tool for improvement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Systems Learn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Leadership manifests itself at all levels of the organization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Continuous learning  assists in sustaining excellence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0718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/>
              <a:t>Leadership Lesson 1:</a:t>
            </a:r>
            <a:br>
              <a:rPr lang="en-US" sz="2700" dirty="0" smtClean="0"/>
            </a:br>
            <a:r>
              <a:rPr lang="en-US" sz="4000" dirty="0" smtClean="0"/>
              <a:t>Connection to Educational Change Theory</a:t>
            </a:r>
            <a:endParaRPr lang="en-US" sz="4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4073" y="1129144"/>
            <a:ext cx="8382000" cy="572885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i="1" dirty="0" smtClean="0"/>
              <a:t>The Six Secrets of Change </a:t>
            </a:r>
            <a:r>
              <a:rPr lang="en-US" dirty="0" smtClean="0"/>
              <a:t>and The Beatles</a:t>
            </a:r>
            <a:endParaRPr lang="en-US" i="1" dirty="0" smtClean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Love Your </a:t>
            </a:r>
            <a:r>
              <a:rPr lang="en-US" dirty="0"/>
              <a:t>E</a:t>
            </a:r>
            <a:r>
              <a:rPr lang="en-US" dirty="0" smtClean="0"/>
              <a:t>mployees	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Band of brothers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George Martin and Brian Epstein	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Connect Peers With Purpose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Group norms of excellence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Individual creativity to push the group	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Capacity Building Prevails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Risk-taking, innovation, continuous improvement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Learning is the Work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Everything occurred in the studio and while writing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Transparency Rules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Throw songs away, 6 months to record SPLHCB, search for just right instrument (Mr. Kite), Paul’s voice on Oh </a:t>
            </a:r>
            <a:r>
              <a:rPr lang="en-US" dirty="0" err="1" smtClean="0"/>
              <a:t>Darlin</a:t>
            </a:r>
            <a:r>
              <a:rPr lang="en-US" dirty="0" smtClean="0"/>
              <a:t>’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Systems Learn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Momentum and success bred more desire for continuous improvement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Competed against themselves, no rivals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endParaRPr lang="en-US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4835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Leadership Lesson 2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n-US" sz="3200" b="1" i="1" dirty="0"/>
              <a:t>Unwavering high standards for excellence lead to sustained </a:t>
            </a:r>
            <a:r>
              <a:rPr lang="en-US" sz="3200" b="1" i="1" dirty="0" smtClean="0"/>
              <a:t>excellence</a:t>
            </a:r>
          </a:p>
          <a:p>
            <a:pPr marL="0" lvl="1" indent="0" algn="ctr"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n-US" sz="600" b="1" i="1" dirty="0"/>
          </a:p>
          <a:p>
            <a:pPr marL="2228850" lvl="5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Good is not good enough</a:t>
            </a:r>
          </a:p>
          <a:p>
            <a:pPr marL="2228850" lvl="5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Everyone has input on making it better</a:t>
            </a:r>
          </a:p>
          <a:p>
            <a:pPr marL="2228850" lvl="5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Perfectionism is no vice</a:t>
            </a:r>
          </a:p>
          <a:p>
            <a:pPr marL="2228850" lvl="5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Culture of continuous improvement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146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7927" y="1600200"/>
            <a:ext cx="8229600" cy="525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b="1" dirty="0" smtClean="0"/>
              <a:t>Public Education Career Path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6 years elementary teacher (grades 3-6)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2 years assistant principal (grades 7-8)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7 years elementary principal (K-6)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2 years assistant superintendent (PreK-8)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16 years superintendent (PreK-8)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University teaching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7 years Loyola University (masters and doctoral)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2 years Northern Illinois University (masters and doctoral)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Dr. Joseph M. Porto</a:t>
            </a:r>
          </a:p>
          <a:p>
            <a:pPr>
              <a:defRPr/>
            </a:pPr>
            <a:r>
              <a:rPr lang="en-US" sz="3200" dirty="0" smtClean="0"/>
              <a:t>Educator</a:t>
            </a:r>
            <a:endParaRPr lang="en-US" sz="32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4021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FFFFFF"/>
                </a:solidFill>
              </a:rPr>
              <a:t>Leadership Lesson </a:t>
            </a:r>
            <a:r>
              <a:rPr lang="en-US" sz="2700" dirty="0" smtClean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Listen </a:t>
            </a:r>
            <a:r>
              <a:rPr lang="en-US" dirty="0" smtClean="0">
                <a:solidFill>
                  <a:srgbClr val="FFFFFF"/>
                </a:solidFill>
              </a:rPr>
              <a:t>to these songs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Why you never heard “If You’ve Got Trouble” on a Beatles album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What was the flip side of the Rolling Stones’ hit, </a:t>
            </a:r>
            <a:r>
              <a:rPr lang="en-US" dirty="0"/>
              <a:t>“Satisfaction” ? </a:t>
            </a:r>
            <a:r>
              <a:rPr lang="en-US" dirty="0" smtClean="0"/>
              <a:t> “The </a:t>
            </a:r>
            <a:r>
              <a:rPr lang="en-US" dirty="0"/>
              <a:t>Under-Assistant West Coast Promotion </a:t>
            </a:r>
            <a:r>
              <a:rPr lang="en-US" dirty="0" smtClean="0"/>
              <a:t>Man”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What was the flip side of the Beatles’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I Feel Fine		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She’s a Woman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Hey Jude		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Revolution	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Hello/Goodbye	I Am the Walrus</a:t>
            </a:r>
            <a:endParaRPr lang="en-US" dirty="0"/>
          </a:p>
        </p:txBody>
      </p:sp>
      <p:pic>
        <p:nvPicPr>
          <p:cNvPr id="4" name="15 If You've Got Troub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276600" y="2438400"/>
            <a:ext cx="249237" cy="24923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886200" y="2438400"/>
            <a:ext cx="7620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5373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8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Leadership Lesson </a:t>
            </a:r>
            <a:r>
              <a:rPr lang="en-US" sz="2700" dirty="0" smtClean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Listen to these songs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7912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Do the following songs mean anything to you: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Mercy </a:t>
            </a:r>
            <a:r>
              <a:rPr lang="en-US" dirty="0" err="1"/>
              <a:t>M</a:t>
            </a:r>
            <a:r>
              <a:rPr lang="en-US" dirty="0" err="1" smtClean="0"/>
              <a:t>ercy</a:t>
            </a:r>
            <a:r>
              <a:rPr lang="en-US" dirty="0" smtClean="0"/>
              <a:t>, The Hitchhike, That’s How Strong My Love Is, Good Times, I’m Alright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Cry to Me, Play With Fire,  The Spider and the Fly, One More Try, (I Can’t Get No) Satisfaction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All from “Out of Our Heads” by Stones (1965)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Do the following songs mean anything to you: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Help, The Night Before, You’ve Got to Hide Your Love Away, I Need You, Another Girl, Ticket to Ride</a:t>
            </a:r>
            <a:endParaRPr lang="en-US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Act Naturally,  It’s Only Love, I’ve Just Seen a Face, Yesterday, Dizzy Miss </a:t>
            </a:r>
            <a:r>
              <a:rPr lang="en-US" dirty="0" err="1" smtClean="0"/>
              <a:t>Lizzy</a:t>
            </a:r>
            <a:endParaRPr lang="en-US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/>
              <a:t>All from </a:t>
            </a:r>
            <a:r>
              <a:rPr lang="en-US" dirty="0" smtClean="0"/>
              <a:t>“Help” </a:t>
            </a:r>
            <a:r>
              <a:rPr lang="en-US" dirty="0"/>
              <a:t>by </a:t>
            </a:r>
            <a:r>
              <a:rPr lang="en-US" dirty="0" smtClean="0"/>
              <a:t>The Beatles (1965)</a:t>
            </a:r>
            <a:endParaRPr lang="en-US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8772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Leadership Lesson </a:t>
            </a:r>
            <a:r>
              <a:rPr lang="en-US" sz="2700" dirty="0" smtClean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Listen to these songs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Listen to the progression of development in three takes of Strawberry Fields Forever”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In short,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Each side of a hit had to be outstanding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Each track on an album had to be outstanding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Each song had to evolve to its maximum potential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Good wasn’t good enough, everyone had input, perfection was no vice, culture of continuous improvement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752600" y="5867400"/>
            <a:ext cx="762000" cy="457200"/>
          </a:xfrm>
          <a:prstGeom prst="ellipse">
            <a:avLst/>
          </a:prstGeom>
          <a:solidFill>
            <a:srgbClr val="59A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0" y="5867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800600" y="5867400"/>
            <a:ext cx="762000" cy="457200"/>
          </a:xfrm>
          <a:prstGeom prst="ellipse">
            <a:avLst/>
          </a:prstGeom>
          <a:solidFill>
            <a:srgbClr val="59A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6800" y="5867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696200" y="5867400"/>
            <a:ext cx="762000" cy="457200"/>
          </a:xfrm>
          <a:prstGeom prst="ellipse">
            <a:avLst/>
          </a:prstGeom>
          <a:solidFill>
            <a:srgbClr val="59A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72400" y="5867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5867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SBF 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14800" y="5943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SBF 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10400" y="5943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SBF 3</a:t>
            </a:r>
            <a:endParaRPr lang="en-US" dirty="0"/>
          </a:p>
        </p:txBody>
      </p:sp>
      <p:pic>
        <p:nvPicPr>
          <p:cNvPr id="16" name="23 Strawberry Fields Forever [Demo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33400" y="6019800"/>
            <a:ext cx="249237" cy="249237"/>
          </a:xfrm>
          <a:prstGeom prst="rect">
            <a:avLst/>
          </a:prstGeom>
        </p:spPr>
      </p:pic>
      <p:pic>
        <p:nvPicPr>
          <p:cNvPr id="17" name="24 Strawberry Fields Forever [Take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3733800" y="6019800"/>
            <a:ext cx="249237" cy="249237"/>
          </a:xfrm>
          <a:prstGeom prst="rect">
            <a:avLst/>
          </a:prstGeom>
        </p:spPr>
      </p:pic>
      <p:pic>
        <p:nvPicPr>
          <p:cNvPr id="18" name="25 Strawberry Fields Forever [Take_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/>
          <a:stretch>
            <a:fillRect/>
          </a:stretch>
        </p:blipFill>
        <p:spPr>
          <a:xfrm>
            <a:off x="6705600" y="6019800"/>
            <a:ext cx="249237" cy="249237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70705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4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4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39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224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4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539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Leadership Lesson </a:t>
            </a:r>
            <a:r>
              <a:rPr lang="en-US" sz="2700" dirty="0" smtClean="0"/>
              <a:t>2: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4000" dirty="0"/>
              <a:t>Connection to Educational Change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Jim Collins’ work </a:t>
            </a:r>
            <a:r>
              <a:rPr lang="en-US" i="1" dirty="0" smtClean="0"/>
              <a:t>Good to Great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Level 5 Leadership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More workhorse than show horse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Humble yet resolute and disciplined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First Who, Then What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The right people on the bus,  the wrong people off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Confront the Brutal Facts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Not afraid to make mistakes, learn and grow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Hedgehog Concept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Your vision of what you can be best in the world at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4146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Leadership Lesson </a:t>
            </a:r>
            <a:r>
              <a:rPr lang="en-US" sz="2700" dirty="0" smtClean="0"/>
              <a:t>2: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4000" dirty="0"/>
              <a:t>Connection to Educational Change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572000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2800" dirty="0"/>
              <a:t>Jim Collins’ work </a:t>
            </a:r>
            <a:r>
              <a:rPr lang="en-US" sz="2800" i="1" dirty="0"/>
              <a:t>Good to Great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Culture of Discipline</a:t>
            </a:r>
            <a:endParaRPr lang="en-US" sz="2800" dirty="0"/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800" dirty="0"/>
              <a:t>More workhorse than </a:t>
            </a:r>
            <a:r>
              <a:rPr lang="en-US" sz="2800" dirty="0" err="1" smtClean="0"/>
              <a:t>showhorse</a:t>
            </a:r>
            <a:endParaRPr lang="en-US" sz="2800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Technology Accelerators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800" dirty="0" smtClean="0"/>
              <a:t>Not an end in themselves; used as an accelerator to get to hedgehog concept</a:t>
            </a:r>
            <a:endParaRPr lang="en-US" sz="2800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Flywheel Concept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800" dirty="0" smtClean="0"/>
              <a:t>Once excellence is reached, it builds momentum moving forward</a:t>
            </a:r>
            <a:endParaRPr lang="en-US" sz="2800" dirty="0"/>
          </a:p>
          <a:p>
            <a:pPr marL="0" indent="0"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0257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Leadership Lesson </a:t>
            </a:r>
            <a:r>
              <a:rPr lang="en-US" sz="2700" dirty="0" smtClean="0"/>
              <a:t>2: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4000" dirty="0"/>
              <a:t>Connection to Educational Change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i="1" dirty="0" smtClean="0"/>
              <a:t>Good </a:t>
            </a:r>
            <a:r>
              <a:rPr lang="en-US" i="1" dirty="0"/>
              <a:t>to </a:t>
            </a:r>
            <a:r>
              <a:rPr lang="en-US" i="1" dirty="0" smtClean="0"/>
              <a:t>Great </a:t>
            </a:r>
            <a:r>
              <a:rPr lang="en-US" dirty="0" smtClean="0"/>
              <a:t>and The Beatles</a:t>
            </a:r>
            <a:endParaRPr lang="en-US" i="1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/>
              <a:t>Level 5 </a:t>
            </a:r>
            <a:r>
              <a:rPr lang="en-US" dirty="0" smtClean="0"/>
              <a:t>Leadership	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John and Paul	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First </a:t>
            </a:r>
            <a:r>
              <a:rPr lang="en-US" dirty="0"/>
              <a:t>Who, Then </a:t>
            </a:r>
            <a:r>
              <a:rPr lang="en-US" dirty="0" smtClean="0"/>
              <a:t>What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George Martin, Brian Epstein, Pete Best, Their “People”	</a:t>
            </a:r>
            <a:endParaRPr lang="en-US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/>
              <a:t>Confront the Brutal </a:t>
            </a:r>
            <a:r>
              <a:rPr lang="en-US" dirty="0" smtClean="0"/>
              <a:t>Facts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Selection of single, selection for albums, project ideas</a:t>
            </a:r>
            <a:endParaRPr lang="en-US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/>
              <a:t>Hedgehog </a:t>
            </a:r>
            <a:r>
              <a:rPr lang="en-US" dirty="0" smtClean="0"/>
              <a:t>Concept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Excellent music: every album and every song</a:t>
            </a:r>
            <a:endParaRPr lang="en-US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/>
              <a:t>Culture of </a:t>
            </a:r>
            <a:r>
              <a:rPr lang="en-US" dirty="0" smtClean="0"/>
              <a:t>Discipline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Throw songs away, 6 months to record SPLHCB, search for just right instrument (Mr. Kite), Paul’s voice on Oh </a:t>
            </a:r>
            <a:r>
              <a:rPr lang="en-US" dirty="0" err="1" smtClean="0"/>
              <a:t>Darlin</a:t>
            </a:r>
            <a:r>
              <a:rPr lang="en-US" dirty="0" smtClean="0"/>
              <a:t>’</a:t>
            </a:r>
            <a:endParaRPr lang="en-US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/>
              <a:t>Technology </a:t>
            </a:r>
            <a:r>
              <a:rPr lang="en-US" dirty="0" smtClean="0"/>
              <a:t>Accelerators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Distortion, amp noise, backwards tape, state of art tech for the time</a:t>
            </a:r>
            <a:endParaRPr lang="en-US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/>
              <a:t>Flywheel </a:t>
            </a:r>
            <a:r>
              <a:rPr lang="en-US" dirty="0" smtClean="0"/>
              <a:t>Concept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err="1" smtClean="0"/>
              <a:t>Beatlemania</a:t>
            </a:r>
            <a:r>
              <a:rPr lang="en-US" dirty="0" smtClean="0"/>
              <a:t>, Cultural Icons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endParaRPr lang="en-US" dirty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9050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Leadership Lesson </a:t>
            </a:r>
            <a:r>
              <a:rPr lang="en-US" sz="2700" dirty="0" smtClean="0"/>
              <a:t>2: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4000" dirty="0"/>
              <a:t>Connection to Educational Change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Group Activity</a:t>
            </a:r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None/>
            </a:pPr>
            <a:r>
              <a:rPr lang="en-US" dirty="0" smtClean="0"/>
              <a:t>With your partners at the table discuss your district’s current status regarding the main tenets of </a:t>
            </a:r>
            <a:r>
              <a:rPr lang="en-US" i="1" dirty="0" smtClean="0"/>
              <a:t>Good to Great</a:t>
            </a:r>
            <a:r>
              <a:rPr lang="en-US" dirty="0" smtClean="0"/>
              <a:t>.  Which one are you doing the best at?  Which one has been most elusive?  Pick one member of the group to share his/her story.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1614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Leadership Lesson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lvl="1" indent="0" algn="ctr"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n-US" sz="3200" b="1" i="1" dirty="0"/>
              <a:t>Excellence is </a:t>
            </a:r>
            <a:r>
              <a:rPr lang="en-US" sz="3200" b="1" i="1" dirty="0" smtClean="0"/>
              <a:t>more easily attained when working as part </a:t>
            </a:r>
            <a:r>
              <a:rPr lang="en-US" sz="3200" b="1" i="1" dirty="0"/>
              <a:t>of a collaborative team, </a:t>
            </a:r>
            <a:r>
              <a:rPr lang="en-US" sz="3200" b="1" i="1" dirty="0" smtClean="0"/>
              <a:t>as compared to working </a:t>
            </a:r>
            <a:r>
              <a:rPr lang="en-US" sz="3200" b="1" i="1" dirty="0"/>
              <a:t>solely through individual </a:t>
            </a:r>
            <a:r>
              <a:rPr lang="en-US" sz="3200" b="1" i="1" dirty="0" smtClean="0"/>
              <a:t>talents</a:t>
            </a:r>
          </a:p>
          <a:p>
            <a:pPr marL="0" lvl="1" indent="0" algn="ctr"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n-US" sz="600" dirty="0"/>
          </a:p>
          <a:p>
            <a:pPr marL="857250" lvl="2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Team norms and standards for excellence</a:t>
            </a:r>
          </a:p>
          <a:p>
            <a:pPr marL="857250" lvl="2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Team members compliment and enhance each others talents</a:t>
            </a:r>
          </a:p>
          <a:p>
            <a:pPr marL="857250" lvl="2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Team members veto power</a:t>
            </a:r>
          </a:p>
          <a:p>
            <a:pPr marL="0" indent="0"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1375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Leadership Lesson </a:t>
            </a:r>
            <a:r>
              <a:rPr lang="en-US" sz="2400" dirty="0" smtClean="0"/>
              <a:t>3:</a:t>
            </a:r>
            <a:br>
              <a:rPr lang="en-US" sz="2400" dirty="0" smtClean="0"/>
            </a:br>
            <a:r>
              <a:rPr lang="en-US" dirty="0" smtClean="0"/>
              <a:t>Lennon/McCartney Songwriting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Lennon strengths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Meaningful, personal and emotional lyrics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Wordplay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Heavier, rawer rock and roll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Pessimism, cynicism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McCartney strengths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Beautiful, simple melodies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Story-telling and love song lyrics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Instrumentation and production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Optimism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0728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Leadership Lesson 3:</a:t>
            </a:r>
            <a:br>
              <a:rPr lang="en-US" sz="2400" dirty="0"/>
            </a:br>
            <a:r>
              <a:rPr lang="en-US" dirty="0"/>
              <a:t>Lennon/McCartney Songwriting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When left to their own </a:t>
            </a:r>
            <a:r>
              <a:rPr lang="en-US" dirty="0" smtClean="0"/>
              <a:t>devices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err="1" smtClean="0"/>
              <a:t>Yer</a:t>
            </a:r>
            <a:r>
              <a:rPr lang="en-US" dirty="0" smtClean="0"/>
              <a:t> Blues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Good Day Sunshine</a:t>
            </a:r>
            <a:endParaRPr lang="en-US" dirty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When they truly melded their </a:t>
            </a:r>
            <a:r>
              <a:rPr lang="en-US" dirty="0" smtClean="0"/>
              <a:t>talents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A Day in a Life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We Can Work It Out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Hey Jude</a:t>
            </a:r>
            <a:endParaRPr lang="en-US" dirty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US" dirty="0"/>
          </a:p>
        </p:txBody>
      </p:sp>
      <p:pic>
        <p:nvPicPr>
          <p:cNvPr id="4" name="30 Yer Blu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33400" y="2514600"/>
            <a:ext cx="249237" cy="2492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67000" y="2438400"/>
            <a:ext cx="762000" cy="457200"/>
          </a:xfrm>
          <a:prstGeom prst="ellipse">
            <a:avLst/>
          </a:prstGeom>
          <a:solidFill>
            <a:srgbClr val="59A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2438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pic>
        <p:nvPicPr>
          <p:cNvPr id="7" name="09 Good Day Sunshin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533400" y="2971800"/>
            <a:ext cx="249237" cy="24923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191000" y="2895600"/>
            <a:ext cx="762000" cy="457200"/>
          </a:xfrm>
          <a:prstGeom prst="ellipse">
            <a:avLst/>
          </a:prstGeom>
          <a:solidFill>
            <a:srgbClr val="59A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pic>
        <p:nvPicPr>
          <p:cNvPr id="10" name="05 A Day In The Life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533400" y="3886200"/>
            <a:ext cx="249237" cy="24923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429000" y="3733800"/>
            <a:ext cx="762000" cy="457200"/>
          </a:xfrm>
          <a:prstGeom prst="ellipse">
            <a:avLst/>
          </a:prstGeom>
          <a:solidFill>
            <a:srgbClr val="59A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05200" y="3733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pic>
        <p:nvPicPr>
          <p:cNvPr id="13" name="27 We Can Work It Out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/>
          <a:stretch>
            <a:fillRect/>
          </a:stretch>
        </p:blipFill>
        <p:spPr>
          <a:xfrm>
            <a:off x="533400" y="4343400"/>
            <a:ext cx="249237" cy="249237"/>
          </a:xfrm>
          <a:prstGeom prst="rect">
            <a:avLst/>
          </a:prstGeom>
        </p:spPr>
      </p:pic>
      <p:pic>
        <p:nvPicPr>
          <p:cNvPr id="14" name="12 Hey Jude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7"/>
          <a:stretch>
            <a:fillRect/>
          </a:stretch>
        </p:blipFill>
        <p:spPr>
          <a:xfrm>
            <a:off x="533400" y="4800600"/>
            <a:ext cx="249237" cy="24923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191000" y="4191000"/>
            <a:ext cx="762000" cy="457200"/>
          </a:xfrm>
          <a:prstGeom prst="ellipse">
            <a:avLst/>
          </a:prstGeom>
          <a:solidFill>
            <a:srgbClr val="59A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67200" y="4191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667000" y="4724400"/>
            <a:ext cx="762000" cy="457200"/>
          </a:xfrm>
          <a:prstGeom prst="ellipse">
            <a:avLst/>
          </a:prstGeom>
          <a:solidFill>
            <a:srgbClr val="59A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43200" y="4724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5012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3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99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42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531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2485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413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99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342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3531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2485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Dr. Joseph M. Porto</a:t>
            </a:r>
          </a:p>
          <a:p>
            <a:pPr>
              <a:defRPr/>
            </a:pPr>
            <a:r>
              <a:rPr lang="en-US" sz="3200" dirty="0" smtClean="0"/>
              <a:t>Beatles Fan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Lived through and enjoyed </a:t>
            </a:r>
            <a:r>
              <a:rPr lang="en-US" dirty="0" err="1" smtClean="0"/>
              <a:t>Beatlemania</a:t>
            </a:r>
            <a:r>
              <a:rPr lang="en-US" dirty="0" smtClean="0"/>
              <a:t> in the 1960s as a kid</a:t>
            </a:r>
          </a:p>
          <a:p>
            <a:r>
              <a:rPr lang="en-US" dirty="0"/>
              <a:t>R</a:t>
            </a:r>
            <a:r>
              <a:rPr lang="en-US" dirty="0" smtClean="0"/>
              <a:t>ead over 20 books on The Beatles</a:t>
            </a:r>
          </a:p>
          <a:p>
            <a:r>
              <a:rPr lang="en-US" dirty="0" smtClean="0"/>
              <a:t>Avid collector of Beatles picture sleeves, sealed Beatles albums and Beatles memorabilia </a:t>
            </a:r>
          </a:p>
          <a:p>
            <a:r>
              <a:rPr lang="en-US" dirty="0" smtClean="0"/>
              <a:t>Connected educational leadership and The Beatles for past ten years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691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Leadership Lesson 3:</a:t>
            </a:r>
            <a:br>
              <a:rPr lang="en-US" sz="2400" dirty="0"/>
            </a:br>
            <a:r>
              <a:rPr lang="en-US" dirty="0" smtClean="0"/>
              <a:t>What Do Their Solo Careers Reveal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With no group norm of excellence, no melding of strengths and no veto power, the following is a result: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Bip</a:t>
            </a:r>
            <a:r>
              <a:rPr lang="en-US" dirty="0"/>
              <a:t> Bop,</a:t>
            </a:r>
            <a:r>
              <a:rPr lang="en-US" dirty="0" smtClean="0"/>
              <a:t>                    Mumbo</a:t>
            </a:r>
            <a:r>
              <a:rPr lang="en-US" dirty="0"/>
              <a:t>,</a:t>
            </a:r>
            <a:r>
              <a:rPr lang="en-US" dirty="0" smtClean="0"/>
              <a:t>             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/>
              <a:t>Mother,</a:t>
            </a:r>
            <a:r>
              <a:rPr lang="en-US" dirty="0" smtClean="0"/>
              <a:t>                     Power </a:t>
            </a:r>
            <a:r>
              <a:rPr lang="en-US" dirty="0"/>
              <a:t>to the People</a:t>
            </a:r>
          </a:p>
          <a:p>
            <a:pPr marL="0" indent="0"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n-US" sz="1200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No Beatle was able to attain the level of consistent excellence that the group achieved</a:t>
            </a:r>
          </a:p>
        </p:txBody>
      </p:sp>
      <p:pic>
        <p:nvPicPr>
          <p:cNvPr id="4" name="01 Bip Bop (Remastered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57200" y="2895600"/>
            <a:ext cx="249237" cy="249237"/>
          </a:xfrm>
          <a:prstGeom prst="rect">
            <a:avLst/>
          </a:prstGeom>
        </p:spPr>
      </p:pic>
      <p:pic>
        <p:nvPicPr>
          <p:cNvPr id="5" name="17 Mumbo (Remastered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3505200" y="2895600"/>
            <a:ext cx="249237" cy="249237"/>
          </a:xfrm>
          <a:prstGeom prst="rect">
            <a:avLst/>
          </a:prstGeom>
        </p:spPr>
      </p:pic>
      <p:pic>
        <p:nvPicPr>
          <p:cNvPr id="6" name="16 Mother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/>
          <a:stretch>
            <a:fillRect/>
          </a:stretch>
        </p:blipFill>
        <p:spPr>
          <a:xfrm>
            <a:off x="457200" y="3352800"/>
            <a:ext cx="249237" cy="249237"/>
          </a:xfrm>
          <a:prstGeom prst="rect">
            <a:avLst/>
          </a:prstGeom>
        </p:spPr>
      </p:pic>
      <p:pic>
        <p:nvPicPr>
          <p:cNvPr id="7" name="18 Power to the People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6"/>
          <a:stretch>
            <a:fillRect/>
          </a:stretch>
        </p:blipFill>
        <p:spPr>
          <a:xfrm>
            <a:off x="3505200" y="3352800"/>
            <a:ext cx="249237" cy="24923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514600" y="2819400"/>
            <a:ext cx="762000" cy="45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0800" y="2819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029200" y="2819400"/>
            <a:ext cx="762000" cy="457200"/>
          </a:xfrm>
          <a:prstGeom prst="ellipse">
            <a:avLst/>
          </a:prstGeom>
          <a:solidFill>
            <a:srgbClr val="59A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5400" y="2819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514600" y="3352800"/>
            <a:ext cx="762000" cy="457200"/>
          </a:xfrm>
          <a:prstGeom prst="ellipse">
            <a:avLst/>
          </a:prstGeom>
          <a:solidFill>
            <a:srgbClr val="59A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90800" y="3352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934200" y="3352800"/>
            <a:ext cx="762000" cy="457200"/>
          </a:xfrm>
          <a:prstGeom prst="ellipse">
            <a:avLst/>
          </a:prstGeom>
          <a:solidFill>
            <a:srgbClr val="59A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10400" y="3352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7767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44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66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27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9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344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366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027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Leadership Lesson 3:</a:t>
            </a:r>
            <a:br>
              <a:rPr lang="en-US" sz="2400" dirty="0"/>
            </a:br>
            <a:r>
              <a:rPr lang="en-US" dirty="0" smtClean="0"/>
              <a:t>White Album vs. Abbey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the covers reveal?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34045" y="2590800"/>
            <a:ext cx="17526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267200" y="2628900"/>
            <a:ext cx="3276600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72000" y="4609147"/>
            <a:ext cx="2514600" cy="17916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92768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White Album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8927" y="502229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Abbey Road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0687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Leadership Lesson 3:</a:t>
            </a:r>
            <a:br>
              <a:rPr lang="en-US" sz="2400" dirty="0"/>
            </a:br>
            <a:r>
              <a:rPr lang="en-US" dirty="0"/>
              <a:t>White Album vs. Abbey 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White Album drift toward individualism; some songs worked, other not so much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Why Don’t We Do it in the Road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Revolution #9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Happiness is a Warm Gun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Blackbird</a:t>
            </a:r>
            <a:endParaRPr lang="en-US" sz="1200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Abbey Road was one last effort at true collaboration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Second side medley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Emergence of George with Something 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and Here Comes the Sun</a:t>
            </a:r>
          </a:p>
          <a:p>
            <a:pPr marL="0" indent="0"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n-US" dirty="0"/>
          </a:p>
        </p:txBody>
      </p:sp>
      <p:pic>
        <p:nvPicPr>
          <p:cNvPr id="4" name="29 Why Don't We Do It In The Road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533400" y="2209800"/>
            <a:ext cx="249237" cy="249237"/>
          </a:xfrm>
          <a:prstGeom prst="rect">
            <a:avLst/>
          </a:prstGeom>
        </p:spPr>
      </p:pic>
      <p:pic>
        <p:nvPicPr>
          <p:cNvPr id="5" name="19 Revolution 9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533400" y="2646363"/>
            <a:ext cx="249237" cy="249237"/>
          </a:xfrm>
          <a:prstGeom prst="rect">
            <a:avLst/>
          </a:prstGeom>
        </p:spPr>
      </p:pic>
      <p:pic>
        <p:nvPicPr>
          <p:cNvPr id="6" name="10 Happiness Is A Warm Gun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533400" y="3048000"/>
            <a:ext cx="249237" cy="249237"/>
          </a:xfrm>
          <a:prstGeom prst="rect">
            <a:avLst/>
          </a:prstGeom>
        </p:spPr>
      </p:pic>
      <p:pic>
        <p:nvPicPr>
          <p:cNvPr id="7" name="02 Blackbird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tretch>
            <a:fillRect/>
          </a:stretch>
        </p:blipFill>
        <p:spPr>
          <a:xfrm>
            <a:off x="533400" y="3505200"/>
            <a:ext cx="249237" cy="249237"/>
          </a:xfrm>
          <a:prstGeom prst="rect">
            <a:avLst/>
          </a:prstGeom>
        </p:spPr>
      </p:pic>
      <p:pic>
        <p:nvPicPr>
          <p:cNvPr id="8" name="08 Golden Slumbers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/>
          <a:stretch>
            <a:fillRect/>
          </a:stretch>
        </p:blipFill>
        <p:spPr>
          <a:xfrm>
            <a:off x="533400" y="4419600"/>
            <a:ext cx="249237" cy="249237"/>
          </a:xfrm>
          <a:prstGeom prst="rect">
            <a:avLst/>
          </a:prstGeom>
        </p:spPr>
      </p:pic>
      <p:pic>
        <p:nvPicPr>
          <p:cNvPr id="9" name="21 Something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9"/>
          <a:stretch>
            <a:fillRect/>
          </a:stretch>
        </p:blipFill>
        <p:spPr>
          <a:xfrm>
            <a:off x="533400" y="4876800"/>
            <a:ext cx="249237" cy="249237"/>
          </a:xfrm>
          <a:prstGeom prst="rect">
            <a:avLst/>
          </a:prstGeom>
        </p:spPr>
      </p:pic>
      <p:pic>
        <p:nvPicPr>
          <p:cNvPr id="10" name="11 Here Comes The Sun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9"/>
          <a:stretch>
            <a:fillRect/>
          </a:stretch>
        </p:blipFill>
        <p:spPr>
          <a:xfrm>
            <a:off x="533400" y="5313363"/>
            <a:ext cx="249237" cy="24923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943600" y="2133600"/>
            <a:ext cx="762000" cy="457200"/>
          </a:xfrm>
          <a:prstGeom prst="ellipse">
            <a:avLst/>
          </a:prstGeom>
          <a:solidFill>
            <a:srgbClr val="59A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19800" y="21336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81400" y="2590800"/>
            <a:ext cx="762000" cy="457200"/>
          </a:xfrm>
          <a:prstGeom prst="ellipse">
            <a:avLst/>
          </a:prstGeom>
          <a:solidFill>
            <a:srgbClr val="59A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57600" y="2590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953000" y="3048000"/>
            <a:ext cx="762000" cy="457200"/>
          </a:xfrm>
          <a:prstGeom prst="ellipse">
            <a:avLst/>
          </a:prstGeom>
          <a:solidFill>
            <a:srgbClr val="59A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29200" y="3048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819400" y="3429000"/>
            <a:ext cx="762000" cy="457200"/>
          </a:xfrm>
          <a:prstGeom prst="ellipse">
            <a:avLst/>
          </a:prstGeom>
          <a:solidFill>
            <a:srgbClr val="59A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95600" y="3429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962400" y="4343400"/>
            <a:ext cx="762000" cy="457200"/>
          </a:xfrm>
          <a:prstGeom prst="ellipse">
            <a:avLst/>
          </a:prstGeom>
          <a:solidFill>
            <a:srgbClr val="59A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38600" y="4343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648200" y="5257800"/>
            <a:ext cx="762000" cy="457200"/>
          </a:xfrm>
          <a:prstGeom prst="ellipse">
            <a:avLst/>
          </a:prstGeom>
          <a:solidFill>
            <a:srgbClr val="59A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24400" y="5257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477000" y="4800600"/>
            <a:ext cx="762000" cy="457200"/>
          </a:xfrm>
          <a:prstGeom prst="ellipse">
            <a:avLst/>
          </a:prstGeom>
          <a:solidFill>
            <a:srgbClr val="59A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53200" y="4800600"/>
            <a:ext cx="6858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13019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35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37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84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16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13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57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16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935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37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384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916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813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857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Leadership Lesson </a:t>
            </a:r>
            <a:r>
              <a:rPr lang="en-US" sz="2700" dirty="0" smtClean="0"/>
              <a:t>3: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4000" dirty="0"/>
              <a:t>Connection to Educational Change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Professional Learning Communities by </a:t>
            </a:r>
            <a:r>
              <a:rPr lang="en-US" dirty="0" err="1" smtClean="0"/>
              <a:t>DuFour</a:t>
            </a:r>
            <a:r>
              <a:rPr lang="en-US" dirty="0" smtClean="0"/>
              <a:t> and others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endParaRPr lang="en-US" dirty="0" smtClean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90600" y="2286000"/>
            <a:ext cx="7924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Shared </a:t>
            </a:r>
            <a:r>
              <a:rPr lang="en-US" sz="2800" dirty="0"/>
              <a:t>mission, vision and values</a:t>
            </a:r>
          </a:p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Focus </a:t>
            </a:r>
            <a:r>
              <a:rPr lang="en-US" sz="2800" dirty="0"/>
              <a:t>on learning, not teaching</a:t>
            </a:r>
          </a:p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Collaborative </a:t>
            </a:r>
            <a:r>
              <a:rPr lang="en-US" sz="2800" dirty="0"/>
              <a:t>teams</a:t>
            </a:r>
          </a:p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Collective </a:t>
            </a:r>
            <a:r>
              <a:rPr lang="en-US" sz="2800" dirty="0"/>
              <a:t>inquiry into best practice</a:t>
            </a:r>
          </a:p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Action </a:t>
            </a:r>
            <a:r>
              <a:rPr lang="en-US" sz="2800" dirty="0"/>
              <a:t>orientation and experimentation</a:t>
            </a:r>
          </a:p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Commitment </a:t>
            </a:r>
            <a:r>
              <a:rPr lang="en-US" sz="2800" dirty="0"/>
              <a:t>to continuous improvement</a:t>
            </a:r>
          </a:p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Results </a:t>
            </a:r>
            <a:r>
              <a:rPr lang="en-US" sz="2800" dirty="0"/>
              <a:t>orientation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301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Leadership Lesson </a:t>
            </a:r>
            <a:r>
              <a:rPr lang="en-US" sz="2700" dirty="0" smtClean="0"/>
              <a:t>3: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4000" dirty="0"/>
              <a:t>Connection to Educational Change Theory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2500" i="1" dirty="0" smtClean="0"/>
              <a:t>Professional Learning Communities </a:t>
            </a:r>
            <a:r>
              <a:rPr lang="en-US" sz="2500" dirty="0" smtClean="0"/>
              <a:t>and The Beatles</a:t>
            </a:r>
            <a:endParaRPr lang="en-US" sz="2500" i="1" dirty="0" smtClean="0"/>
          </a:p>
          <a:p>
            <a:pPr marL="857250" lvl="1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200" dirty="0" smtClean="0"/>
              <a:t>Shared mission, vision and valu</a:t>
            </a:r>
            <a:r>
              <a:rPr lang="en-US" sz="1800" dirty="0" smtClean="0"/>
              <a:t>es</a:t>
            </a:r>
          </a:p>
          <a:p>
            <a:pPr marL="1257300" lvl="2" indent="-457200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1800" dirty="0" smtClean="0"/>
              <a:t>Greatest rock band ever</a:t>
            </a:r>
          </a:p>
          <a:p>
            <a:pPr marL="1257300" lvl="2" indent="-457200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1800" dirty="0" smtClean="0"/>
              <a:t>Great music trumps everything else</a:t>
            </a:r>
          </a:p>
          <a:p>
            <a:pPr marL="857250" lvl="1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200" dirty="0" smtClean="0"/>
              <a:t>Focus on learning, not teaching</a:t>
            </a:r>
          </a:p>
          <a:p>
            <a:pPr marL="1257300" lvl="2" indent="-457200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1800" dirty="0" smtClean="0"/>
              <a:t>Group focused on outcome, not process</a:t>
            </a:r>
          </a:p>
          <a:p>
            <a:pPr marL="857250" lvl="1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200" dirty="0" smtClean="0"/>
              <a:t>Collaborative teams</a:t>
            </a:r>
          </a:p>
          <a:p>
            <a:pPr marL="1257300" lvl="2" indent="-457200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1800" dirty="0" smtClean="0"/>
              <a:t>Lennon/McCartney</a:t>
            </a:r>
          </a:p>
          <a:p>
            <a:pPr marL="1257300" lvl="2" indent="-457200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1800" dirty="0" err="1" smtClean="0"/>
              <a:t>Ringo</a:t>
            </a:r>
            <a:r>
              <a:rPr lang="en-US" sz="1800" dirty="0" smtClean="0"/>
              <a:t> and George contributions</a:t>
            </a:r>
          </a:p>
          <a:p>
            <a:pPr marL="857250" lvl="1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200" dirty="0" smtClean="0"/>
              <a:t>Collective inquiry into best practice</a:t>
            </a:r>
          </a:p>
          <a:p>
            <a:pPr marL="1257300" lvl="2" indent="-457200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1800" dirty="0" smtClean="0"/>
              <a:t>George Martin</a:t>
            </a:r>
          </a:p>
          <a:p>
            <a:pPr marL="1257300" lvl="2" indent="-457200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1800" dirty="0" smtClean="0"/>
              <a:t>George studies sitar</a:t>
            </a:r>
          </a:p>
          <a:p>
            <a:pPr marL="1257300" lvl="2" indent="-457200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1800" dirty="0" smtClean="0"/>
              <a:t>Trip to Maharishi</a:t>
            </a:r>
          </a:p>
          <a:p>
            <a:pPr marL="857250" lvl="1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endParaRPr lang="en-US" dirty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7397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Leadership Lesson </a:t>
            </a:r>
            <a:r>
              <a:rPr lang="en-US" sz="2700" dirty="0" smtClean="0"/>
              <a:t>3: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4000" dirty="0"/>
              <a:t>Connection to Educational Change Theory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410200"/>
          </a:xfrm>
        </p:spPr>
        <p:txBody>
          <a:bodyPr>
            <a:normAutofit lnSpcReduction="10000"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2500" i="1" dirty="0" smtClean="0"/>
              <a:t>Professional Learning Communities </a:t>
            </a:r>
            <a:r>
              <a:rPr lang="en-US" sz="2500" dirty="0" smtClean="0"/>
              <a:t>and The Beatles</a:t>
            </a:r>
            <a:endParaRPr lang="en-US" sz="2500" i="1" dirty="0" smtClean="0"/>
          </a:p>
          <a:p>
            <a:pPr marL="857250" lvl="1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595" dirty="0" smtClean="0"/>
              <a:t>Action orientation and experimentation</a:t>
            </a:r>
          </a:p>
          <a:p>
            <a:pPr marL="1257300" lvl="2" indent="-457200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1946" dirty="0" smtClean="0"/>
              <a:t>Instruments</a:t>
            </a:r>
          </a:p>
          <a:p>
            <a:pPr marL="1257300" lvl="2" indent="-457200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1946" dirty="0" smtClean="0"/>
              <a:t>Lyrics</a:t>
            </a:r>
          </a:p>
          <a:p>
            <a:pPr marL="1257300" lvl="2" indent="-457200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1946" dirty="0" smtClean="0"/>
              <a:t>Concept albums</a:t>
            </a:r>
          </a:p>
          <a:p>
            <a:pPr marL="1257300" lvl="2" indent="-457200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1946" dirty="0" smtClean="0"/>
              <a:t>Recording experimentation</a:t>
            </a:r>
          </a:p>
          <a:p>
            <a:pPr marL="1257300" lvl="2" indent="-457200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1946" dirty="0" smtClean="0"/>
              <a:t>Visual appearance</a:t>
            </a:r>
          </a:p>
          <a:p>
            <a:pPr marL="857250" lvl="1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Commitment to continuous improvement</a:t>
            </a:r>
          </a:p>
          <a:p>
            <a:pPr marL="1257300" lvl="2" indent="-457200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1946" dirty="0" smtClean="0"/>
              <a:t>Competition between John and Paul</a:t>
            </a:r>
          </a:p>
          <a:p>
            <a:pPr marL="1257300" lvl="2" indent="-457200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1946" dirty="0" smtClean="0"/>
              <a:t>Competition from George</a:t>
            </a:r>
          </a:p>
          <a:p>
            <a:pPr marL="1257300" lvl="2" indent="-457200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1946" dirty="0" smtClean="0"/>
              <a:t>Stay number one</a:t>
            </a:r>
          </a:p>
          <a:p>
            <a:pPr marL="857250" lvl="1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Results orientation</a:t>
            </a:r>
          </a:p>
          <a:p>
            <a:pPr marL="1257300" lvl="2" indent="-457200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1800" dirty="0" smtClean="0"/>
              <a:t>Hits</a:t>
            </a:r>
          </a:p>
          <a:p>
            <a:pPr marL="1257300" lvl="2" indent="-457200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1800" dirty="0" smtClean="0"/>
              <a:t>Money</a:t>
            </a:r>
          </a:p>
          <a:p>
            <a:pPr marL="1257300" lvl="2" indent="-457200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1800" dirty="0" smtClean="0"/>
              <a:t>Fame and influence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endParaRPr lang="en-US" dirty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0620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u="sng" dirty="0" smtClean="0"/>
              <a:t>Group Activity</a:t>
            </a:r>
          </a:p>
          <a:p>
            <a:pPr marL="0" indent="0">
              <a:buFont typeface="Arial" pitchFamily="34" charset="0"/>
              <a:buNone/>
            </a:pPr>
            <a:endParaRPr lang="en-US" sz="600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With your partners at the table discuss the stage of development of professional learning communities in your school/district.  Which aspects of PLC are the most difficult to implement? The most important?  Choose one member from your group to share the insights from the discussion.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/>
              <a:t>Leadership Lesson 3:</a:t>
            </a:r>
            <a:br>
              <a:rPr lang="en-US" sz="2700" dirty="0" smtClean="0"/>
            </a:br>
            <a:r>
              <a:rPr lang="en-US" sz="4000" dirty="0" smtClean="0"/>
              <a:t>Connection to Educational Change Theory</a:t>
            </a:r>
            <a:endParaRPr lang="en-US" sz="40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3653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Lesson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3200" b="1" i="1" dirty="0" smtClean="0"/>
              <a:t>When you focus predominantly on what you do best, and do it with discipline and professionalism, you maximize the quality of your efforts</a:t>
            </a:r>
          </a:p>
          <a:p>
            <a:pPr marL="1771650" lvl="4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Less is more</a:t>
            </a:r>
          </a:p>
          <a:p>
            <a:pPr marL="1771650" lvl="4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Success in one area does not ensure success in another</a:t>
            </a:r>
          </a:p>
          <a:p>
            <a:pPr marL="1771650" lvl="4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/>
              <a:t>Stick to your hedgehog concept</a:t>
            </a:r>
          </a:p>
          <a:p>
            <a:pPr marL="1771650" lvl="4" indent="-4572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endParaRPr lang="en-US" sz="2800" b="1" i="1" dirty="0" smtClean="0"/>
          </a:p>
          <a:p>
            <a:pPr marL="457200" lvl="1" indent="-457200">
              <a:buClr>
                <a:schemeClr val="bg2">
                  <a:lumMod val="60000"/>
                  <a:lumOff val="40000"/>
                </a:schemeClr>
              </a:buClr>
            </a:pPr>
            <a:endParaRPr lang="en-US" sz="3200" b="1" i="1" dirty="0"/>
          </a:p>
          <a:p>
            <a:pPr marL="0" indent="0"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6526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11" dirty="0"/>
              <a:t>Leadership Lesson </a:t>
            </a:r>
            <a:r>
              <a:rPr lang="en-US" sz="3111" dirty="0" smtClean="0"/>
              <a:t>4: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Magical Mystery Tour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/>
          <a:lstStyle/>
          <a:p>
            <a:r>
              <a:rPr lang="en-US" dirty="0" smtClean="0"/>
              <a:t>Death of Brian Epstein, Drift</a:t>
            </a:r>
          </a:p>
          <a:p>
            <a:r>
              <a:rPr lang="en-US" dirty="0" smtClean="0"/>
              <a:t>Ego challenges</a:t>
            </a:r>
          </a:p>
          <a:p>
            <a:r>
              <a:rPr lang="en-US" dirty="0" smtClean="0"/>
              <a:t>Watch clip from Magical Mystery Tour</a:t>
            </a:r>
          </a:p>
          <a:p>
            <a:r>
              <a:rPr lang="en-US" dirty="0" smtClean="0"/>
              <a:t>Critics pan the movie</a:t>
            </a:r>
            <a:endParaRPr lang="en-US" dirty="0"/>
          </a:p>
        </p:txBody>
      </p:sp>
      <p:pic>
        <p:nvPicPr>
          <p:cNvPr id="4" name="magical mystery tour20_07_21_28.wm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200" y="3467100"/>
            <a:ext cx="4419600" cy="3314700"/>
          </a:xfrm>
          <a:prstGeom prst="rect">
            <a:avLst/>
          </a:prstGeom>
        </p:spPr>
      </p:pic>
      <p:pic>
        <p:nvPicPr>
          <p:cNvPr id="5" name="magical mystery tour25_07_29_53.wm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775200" y="35052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83708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11" dirty="0"/>
              <a:t>Leadership Lesson 4: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Apple Corps Limited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Record company</a:t>
            </a:r>
          </a:p>
          <a:p>
            <a:r>
              <a:rPr lang="en-US" sz="3600" dirty="0" smtClean="0"/>
              <a:t>Film company</a:t>
            </a:r>
          </a:p>
          <a:p>
            <a:r>
              <a:rPr lang="en-US" sz="3600" dirty="0" smtClean="0"/>
              <a:t>Publishing company</a:t>
            </a:r>
          </a:p>
          <a:p>
            <a:r>
              <a:rPr lang="en-US" sz="3600" dirty="0" smtClean="0"/>
              <a:t>Retail (Boutique)</a:t>
            </a:r>
          </a:p>
          <a:p>
            <a:r>
              <a:rPr lang="en-US" sz="3600" dirty="0" smtClean="0"/>
              <a:t>Electronics</a:t>
            </a:r>
          </a:p>
          <a:p>
            <a:r>
              <a:rPr lang="en-US" sz="3600" dirty="0" smtClean="0"/>
              <a:t>Venture capital</a:t>
            </a:r>
            <a:endParaRPr lang="en-US" sz="36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8055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Beatles Connection in Avoca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2002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i="1" dirty="0" smtClean="0"/>
              <a:t>She Loves You </a:t>
            </a:r>
            <a:r>
              <a:rPr lang="en-US" dirty="0" smtClean="0"/>
              <a:t>vs. </a:t>
            </a:r>
            <a:r>
              <a:rPr lang="en-US" i="1" dirty="0" smtClean="0"/>
              <a:t>Strawberry Fields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Getting to Strawberry Fields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2006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Magical Mystery Tour vs. White Album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Let’s “Get Back to where we once belonged”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Strive for Abbey Road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2011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Abbey Road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The results for Avoca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7589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56" dirty="0"/>
              <a:t>Leadership Lesson 4: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Apple Corps, Ltd.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Mismanaged</a:t>
            </a:r>
          </a:p>
          <a:p>
            <a:r>
              <a:rPr lang="en-US" sz="3600" dirty="0" smtClean="0"/>
              <a:t>Lost money</a:t>
            </a:r>
          </a:p>
          <a:p>
            <a:r>
              <a:rPr lang="en-US" sz="3600" dirty="0" smtClean="0"/>
              <a:t>No hits or stars other than Beatles</a:t>
            </a:r>
          </a:p>
          <a:p>
            <a:r>
              <a:rPr lang="en-US" sz="3600" dirty="0" smtClean="0"/>
              <a:t>Led to dissension within group</a:t>
            </a:r>
          </a:p>
          <a:p>
            <a:r>
              <a:rPr lang="en-US" sz="3600" dirty="0"/>
              <a:t>Only Apple Records remain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8889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Leadership Lesson 4:</a:t>
            </a:r>
            <a:br>
              <a:rPr lang="en-US" sz="2400" dirty="0"/>
            </a:br>
            <a:r>
              <a:rPr lang="en-US" dirty="0" smtClean="0"/>
              <a:t>Apple Corps, Ltd.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389120"/>
          </a:xfrm>
        </p:spPr>
        <p:txBody>
          <a:bodyPr/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An Attempt to “Get Back to Where We Once Belonged”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Let It Be Project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Simple, raw, recapture earlier formula of success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Where it broke down</a:t>
            </a:r>
            <a:endParaRPr lang="en-US" dirty="0"/>
          </a:p>
        </p:txBody>
      </p:sp>
      <p:pic>
        <p:nvPicPr>
          <p:cNvPr id="5" name="Let it Be15_10to17_15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5000" y="3200400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3515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Leadership Lesson 4</a:t>
            </a:r>
            <a:r>
              <a:rPr lang="en-US" sz="2700" dirty="0" smtClean="0"/>
              <a:t>: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4000" dirty="0"/>
              <a:t>Connection to Educational Change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50292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Jim Collins’ </a:t>
            </a:r>
            <a:r>
              <a:rPr lang="en-US" i="1" dirty="0" smtClean="0"/>
              <a:t>How the Mighty Fail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Hubris born of success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Pride and arrogance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Feeling of invulnerability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Undisciplined pursuit of more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Undisciplined leaps into areas where they can’t be great or growing faster than they can achieve with excellence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Denial of Risk and Peril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Discount negative data, amplify positive data and put a positive spin on ambiguous data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Fail to confront the brutal facts</a:t>
            </a:r>
          </a:p>
          <a:p>
            <a:pPr marL="457200" lvl="1" indent="0"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6390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smtClean="0"/>
              <a:t>Leadership Lesson 4:</a:t>
            </a:r>
            <a:br>
              <a:rPr lang="en-US" sz="2700" smtClean="0"/>
            </a:br>
            <a:r>
              <a:rPr lang="en-US" sz="4000" smtClean="0"/>
              <a:t>Connection to Educational Change Theory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447800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Jim Collins’ </a:t>
            </a:r>
            <a:r>
              <a:rPr lang="en-US" i="1" dirty="0" smtClean="0"/>
              <a:t>How the Mighty Fail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Grasping for Salvation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Search for saviors such as visionary leader, untested strategy, radical transformation, blockbuster product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Failure to get back to the culture of discipline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Capitulation to Irrelevance or Death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Erosion of financial strength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Erosion of organizational spirit and culture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2148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smtClean="0"/>
              <a:t>Leadership Lesson 4:</a:t>
            </a:r>
            <a:br>
              <a:rPr lang="en-US" sz="2700" smtClean="0"/>
            </a:br>
            <a:r>
              <a:rPr lang="en-US" sz="4000" smtClean="0"/>
              <a:t>Connection to Educational Change Theory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6418" y="1424565"/>
            <a:ext cx="8229600" cy="54334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2500" i="1" dirty="0" smtClean="0"/>
              <a:t>How the Mighty Fail</a:t>
            </a:r>
            <a:r>
              <a:rPr lang="en-US" sz="2500" dirty="0" smtClean="0"/>
              <a:t> and the Beatles</a:t>
            </a:r>
            <a:endParaRPr lang="en-US" sz="2500" i="1" dirty="0" smtClean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/>
              <a:t>Hubris (pride, arrogance) born of success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 smtClean="0"/>
              <a:t>Magical Mystery Tour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 smtClean="0"/>
              <a:t>Individual careers early on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/>
              <a:t>Undisciplined pursuit of more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 smtClean="0"/>
              <a:t>Apple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 smtClean="0"/>
              <a:t>Individual pursuits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/>
              <a:t>Denial of Risk and Peril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 smtClean="0"/>
              <a:t>Apple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/>
              <a:t>Grasping for Salvation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 smtClean="0"/>
              <a:t>Let It Be project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 smtClean="0"/>
              <a:t>Abbey Road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/>
              <a:t>Capitulation to Irrelevance or Death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 smtClean="0"/>
              <a:t>April 1970</a:t>
            </a:r>
            <a:endParaRPr lang="en-US" sz="20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3691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838200"/>
            <a:ext cx="83820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u="sng" dirty="0" smtClean="0"/>
              <a:t>Group Activity</a:t>
            </a:r>
          </a:p>
          <a:p>
            <a:pPr marL="0" indent="0">
              <a:buFont typeface="Arial" pitchFamily="34" charset="0"/>
              <a:buNone/>
            </a:pPr>
            <a:endParaRPr lang="en-US" sz="2800" dirty="0" smtClean="0"/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With your partners at the table identify a school or district you are familiar with that has either gone through a decline or is in danger of doing so.  Which of Collins’ five stages are most evident?  Is there any way to turn things around?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800" dirty="0" smtClean="0"/>
              <a:t>Or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You have reached a high level of success in your district.  Create a specific plan to PREVENT these stages from occurring.</a:t>
            </a:r>
          </a:p>
          <a:p>
            <a:pPr marL="0" indent="0" algn="ctr">
              <a:buFont typeface="Arial" pitchFamily="34" charset="0"/>
              <a:buNone/>
            </a:pPr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/>
              <a:t>Leadership Lesson 4:</a:t>
            </a:r>
            <a:br>
              <a:rPr lang="en-US" sz="2700" dirty="0" smtClean="0"/>
            </a:br>
            <a:r>
              <a:rPr lang="en-US" sz="4000" dirty="0" smtClean="0"/>
              <a:t>Connection to Educational Change Theory</a:t>
            </a:r>
            <a:endParaRPr lang="en-US" sz="40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1857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Lesson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3200" b="1" i="1" dirty="0" smtClean="0"/>
              <a:t>Even the most successful organizations will fail when </a:t>
            </a:r>
            <a:r>
              <a:rPr lang="en-US" sz="3200" b="1" i="1" dirty="0"/>
              <a:t>key group values and norms are not </a:t>
            </a:r>
            <a:r>
              <a:rPr lang="en-US" sz="3200" b="1" i="1" dirty="0" smtClean="0"/>
              <a:t>maintained</a:t>
            </a:r>
          </a:p>
          <a:p>
            <a:pPr marL="742950" lvl="2" indent="-3429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b="1" i="1" dirty="0" smtClean="0"/>
              <a:t>It is essential to establish and maintain a clear set of values and working norms in any professional and collaborative team</a:t>
            </a:r>
          </a:p>
          <a:p>
            <a:pPr marL="742950" lvl="2" indent="-34290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b="1" i="1" dirty="0" smtClean="0"/>
              <a:t>Group interests outweigh individual interests</a:t>
            </a:r>
            <a:endParaRPr lang="en-US" sz="2800" b="1" i="1" dirty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7214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dirty="0"/>
              <a:t>Leadership Lesson </a:t>
            </a:r>
            <a:r>
              <a:rPr lang="en-US" sz="2700" dirty="0" smtClean="0"/>
              <a:t>5: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4000" dirty="0" smtClean="0"/>
              <a:t>Recording Studio Norms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4864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Check out these two video clips.  What long established group norm was violated in both cases?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US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US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US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US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US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US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2400" dirty="0" smtClean="0"/>
              <a:t>Listen to “The Continuing Story of Bungalow Bill” and “While My Guitar Gently Weeps.”  What group norm was violated?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US" dirty="0"/>
          </a:p>
        </p:txBody>
      </p:sp>
      <p:pic>
        <p:nvPicPr>
          <p:cNvPr id="4" name="04 The Continuing Story Of Bungalo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905000" y="6324601"/>
            <a:ext cx="457200" cy="457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43200" y="6400800"/>
            <a:ext cx="762000" cy="457200"/>
          </a:xfrm>
          <a:prstGeom prst="ellipse">
            <a:avLst/>
          </a:prstGeom>
          <a:solidFill>
            <a:srgbClr val="59A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0" y="6400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pic>
        <p:nvPicPr>
          <p:cNvPr id="7" name="28 While My Guitar Gently Weep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5105400" y="6324600"/>
            <a:ext cx="457200" cy="457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19800" y="6400800"/>
            <a:ext cx="762000" cy="457200"/>
          </a:xfrm>
          <a:prstGeom prst="ellipse">
            <a:avLst/>
          </a:prstGeom>
          <a:solidFill>
            <a:srgbClr val="59A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6400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pic>
        <p:nvPicPr>
          <p:cNvPr id="10" name="Let it Beopeningh264.wmv">
            <a:hlinkClick r:id="" action="ppaction://media"/>
          </p:cNvPr>
          <p:cNvPicPr/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25400" y="2286000"/>
            <a:ext cx="4470400" cy="3352800"/>
          </a:xfrm>
          <a:prstGeom prst="rect">
            <a:avLst/>
          </a:prstGeom>
        </p:spPr>
      </p:pic>
      <p:pic>
        <p:nvPicPr>
          <p:cNvPr id="11" name="Let it Be32_10to33_05.wmv">
            <a:hlinkClick r:id="" action="ppaction://media"/>
          </p:cNvPr>
          <p:cNvPicPr/>
          <p:nvPr>
            <a:videoFile r:link="rId4"/>
          </p:nvPr>
        </p:nvPicPr>
        <p:blipFill>
          <a:blip r:embed="rId8"/>
          <a:stretch>
            <a:fillRect/>
          </a:stretch>
        </p:blipFill>
        <p:spPr>
          <a:xfrm>
            <a:off x="4648200" y="2286000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06636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54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5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54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dirty="0"/>
              <a:t>Leadership Lesson </a:t>
            </a:r>
            <a:r>
              <a:rPr lang="en-US" sz="2700" dirty="0" smtClean="0"/>
              <a:t>5: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4000" dirty="0" smtClean="0"/>
              <a:t>The Let It Be Project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3810000" cy="51054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Individual interests</a:t>
            </a:r>
          </a:p>
          <a:p>
            <a:pPr lvl="1"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err="1" smtClean="0"/>
              <a:t>Ringo</a:t>
            </a:r>
            <a:r>
              <a:rPr lang="en-US" dirty="0" smtClean="0"/>
              <a:t>: acting</a:t>
            </a:r>
          </a:p>
          <a:p>
            <a:pPr lvl="1"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George: Indian music and culture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endParaRPr lang="en-US" dirty="0" smtClean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No consensus on project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Watch the results from Let It Be</a:t>
            </a:r>
            <a:endParaRPr lang="en-US" dirty="0"/>
          </a:p>
        </p:txBody>
      </p:sp>
      <p:pic>
        <p:nvPicPr>
          <p:cNvPr id="4" name="Let it Be45_35.wm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64000" y="3048000"/>
            <a:ext cx="50800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1714143"/>
            <a:ext cx="502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1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400" dirty="0" smtClean="0"/>
              <a:t>John: </a:t>
            </a:r>
            <a:r>
              <a:rPr lang="en-US" sz="2400" dirty="0" err="1" smtClean="0"/>
              <a:t>Avant</a:t>
            </a:r>
            <a:r>
              <a:rPr lang="en-US" sz="2400" dirty="0" smtClean="0"/>
              <a:t> </a:t>
            </a:r>
            <a:r>
              <a:rPr lang="en-US" sz="2400" dirty="0" err="1" smtClean="0"/>
              <a:t>Garde</a:t>
            </a:r>
            <a:r>
              <a:rPr lang="en-US" sz="2400" dirty="0" smtClean="0"/>
              <a:t> art and music</a:t>
            </a:r>
          </a:p>
          <a:p>
            <a:pPr marL="0" lvl="1">
              <a:spcAft>
                <a:spcPts val="1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400" dirty="0" smtClean="0"/>
              <a:t>Keep The Beatles successful and on top</a:t>
            </a:r>
          </a:p>
          <a:p>
            <a:pPr marL="0" lvl="1">
              <a:spcAft>
                <a:spcPts val="1200"/>
              </a:spcAft>
              <a:buClr>
                <a:schemeClr val="bg2">
                  <a:lumMod val="60000"/>
                  <a:lumOff val="40000"/>
                </a:schemeClr>
              </a:buClr>
            </a:pPr>
            <a:endParaRPr lang="en-US" sz="2400" dirty="0" smtClean="0"/>
          </a:p>
          <a:p>
            <a:pPr>
              <a:spcAft>
                <a:spcPts val="1200"/>
              </a:spcAft>
              <a:buClr>
                <a:schemeClr val="bg2">
                  <a:lumMod val="60000"/>
                  <a:lumOff val="40000"/>
                </a:schemeClr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4909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Leadership Lesson </a:t>
            </a:r>
            <a:r>
              <a:rPr lang="en-US" sz="2700" dirty="0" smtClean="0"/>
              <a:t>5: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4000" dirty="0"/>
              <a:t>Connection to Educational Change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334000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5091" dirty="0" smtClean="0"/>
              <a:t>Jim Collins’ </a:t>
            </a:r>
            <a:r>
              <a:rPr lang="en-US" sz="5091" i="1" dirty="0" smtClean="0"/>
              <a:t>Great by Choice</a:t>
            </a:r>
            <a:endParaRPr lang="en-US" sz="5091" dirty="0" smtClean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4645" dirty="0" smtClean="0"/>
              <a:t>10xers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4645" dirty="0" smtClean="0"/>
              <a:t>Companies that thrived during challenging times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4645" dirty="0" smtClean="0"/>
              <a:t>$10,000 in 1972	         $6 million in 2002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4645" dirty="0" smtClean="0"/>
              <a:t>Fanatic Discipline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4645" dirty="0" smtClean="0"/>
              <a:t>20 mile march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4645" dirty="0" err="1" smtClean="0"/>
              <a:t>SMaC</a:t>
            </a:r>
            <a:r>
              <a:rPr lang="en-US" sz="4645" dirty="0" smtClean="0"/>
              <a:t> recipe (Specific, Methodical and Consistent)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4645" dirty="0" smtClean="0"/>
              <a:t>Empirical Creativity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4645" dirty="0" smtClean="0"/>
              <a:t>Fire bullets, then cannonballs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4645" dirty="0" smtClean="0"/>
              <a:t>Productive Paranoia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4645" dirty="0" smtClean="0"/>
              <a:t>Hyper-vigilance to threats and changes in the environment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8725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2455" y="609600"/>
            <a:ext cx="883403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7543800" y="2057400"/>
            <a:ext cx="457200" cy="1524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7346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371600"/>
            <a:ext cx="8229600" cy="5181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2700" dirty="0" smtClean="0"/>
              <a:t>Jim Collins’ </a:t>
            </a:r>
            <a:r>
              <a:rPr lang="en-US" sz="2700" i="1" dirty="0" smtClean="0"/>
              <a:t>Great by Choice</a:t>
            </a:r>
            <a:r>
              <a:rPr lang="en-US" sz="2700" dirty="0" smtClean="0"/>
              <a:t> and the Beatles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400" dirty="0" smtClean="0"/>
              <a:t>Fanatic Discipline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 Earlier career </a:t>
            </a:r>
            <a:r>
              <a:rPr lang="en-US" dirty="0" err="1" smtClean="0"/>
              <a:t>SMaC</a:t>
            </a:r>
            <a:r>
              <a:rPr lang="en-US" dirty="0" smtClean="0"/>
              <a:t>: music quality, group consensus, appearance and image and studio norms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MMT, LIB, Apple, wives, studio norms, music norms, individualism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400" dirty="0" smtClean="0"/>
              <a:t>Empirical Creativity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The myth of Sgt. Pepper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Intermediary steps of Revolver and Rubber Soul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Sgt. Pepper cannonball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400" dirty="0" smtClean="0"/>
              <a:t>Productive Paranoia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John and Paul rivalry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Threat of George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524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smtClean="0"/>
              <a:t>Leadership Lesson 5:</a:t>
            </a:r>
            <a:br>
              <a:rPr lang="en-US" sz="2700" smtClean="0"/>
            </a:br>
            <a:r>
              <a:rPr lang="en-US" sz="4000" smtClean="0"/>
              <a:t>Connection to Educational Change Theory</a:t>
            </a:r>
            <a:endParaRPr lang="en-US" sz="40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938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u="sng" dirty="0" smtClean="0"/>
              <a:t>Group Activity</a:t>
            </a:r>
          </a:p>
          <a:p>
            <a:pPr marL="0" indent="0">
              <a:buFont typeface="Arial" pitchFamily="34" charset="0"/>
              <a:buNone/>
            </a:pPr>
            <a:endParaRPr lang="en-US" sz="600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With your partners at the table discuss what your school or district </a:t>
            </a:r>
            <a:r>
              <a:rPr lang="en-US" dirty="0" err="1" smtClean="0"/>
              <a:t>SMaC</a:t>
            </a:r>
            <a:r>
              <a:rPr lang="en-US" dirty="0" smtClean="0"/>
              <a:t> plan is currently.  How would you enhance and refine your </a:t>
            </a:r>
            <a:r>
              <a:rPr lang="en-US" dirty="0" err="1" smtClean="0"/>
              <a:t>SMaC</a:t>
            </a:r>
            <a:r>
              <a:rPr lang="en-US" dirty="0" smtClean="0"/>
              <a:t> plan to maximize success?  Choose one group member to share the most powerful example from the table.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/>
              <a:t>Leadership Lesson 5:</a:t>
            </a:r>
            <a:br>
              <a:rPr lang="en-US" sz="2700" dirty="0" smtClean="0"/>
            </a:br>
            <a:r>
              <a:rPr lang="en-US" sz="4000" dirty="0" smtClean="0"/>
              <a:t>Connection to Educational Change Theory</a:t>
            </a:r>
            <a:endParaRPr lang="en-US" sz="40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5546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Leadership Lessons From The Beatles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Significant, positive change may be attained in a relatively short period of time</a:t>
            </a:r>
          </a:p>
          <a:p>
            <a:pPr marL="342900" lvl="1" indent="-342900"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Unwavering high standards for excellence lead to sustained excellence</a:t>
            </a:r>
          </a:p>
          <a:p>
            <a:pPr marL="342900" lvl="1" indent="-342900"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Excellence is more easily attained when working as part of a collaborative team, as compared to working solely through individual talents</a:t>
            </a:r>
          </a:p>
          <a:p>
            <a:pPr marL="342900" lvl="1" indent="-342900"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When you focus predominantly on what you do best, you maximize the quality of your efforts</a:t>
            </a:r>
          </a:p>
          <a:p>
            <a:pPr marL="342900" lvl="1" indent="-342900"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Even the most successful organizations will fail when key group values and norms are not maintained</a:t>
            </a:r>
          </a:p>
          <a:p>
            <a:pPr marL="342900" lvl="1" indent="-342900"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0357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Collins, Jim, &amp; Hansen, Morten T. (2011).  </a:t>
            </a:r>
            <a:r>
              <a:rPr lang="en-US" sz="2400" u="sng" dirty="0"/>
              <a:t>Great by Choice</a:t>
            </a:r>
            <a:r>
              <a:rPr lang="en-US" sz="2400" dirty="0"/>
              <a:t>. New</a:t>
            </a:r>
          </a:p>
          <a:p>
            <a:pPr marL="0" indent="0">
              <a:buNone/>
            </a:pPr>
            <a:r>
              <a:rPr lang="en-US" sz="2400" dirty="0"/>
              <a:t>	York, NY: HarperCollins Publishers, Inc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Collins, Jim (2009).  </a:t>
            </a:r>
            <a:r>
              <a:rPr lang="en-US" sz="2400" u="sng" dirty="0"/>
              <a:t>How the Mighty Fail</a:t>
            </a:r>
            <a:r>
              <a:rPr lang="en-US" sz="2400" dirty="0"/>
              <a:t>. New York, NY:</a:t>
            </a:r>
          </a:p>
          <a:p>
            <a:pPr marL="0" indent="0">
              <a:buNone/>
            </a:pPr>
            <a:r>
              <a:rPr lang="en-US" sz="2400" dirty="0"/>
              <a:t>	HarperCollins Publishers, Inc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Collins</a:t>
            </a:r>
            <a:r>
              <a:rPr lang="en-US" sz="2400" dirty="0"/>
              <a:t>, Jim (2001).  </a:t>
            </a:r>
            <a:r>
              <a:rPr lang="en-US" sz="2400" u="sng" dirty="0"/>
              <a:t>Good to Great</a:t>
            </a:r>
            <a:r>
              <a:rPr lang="en-US" sz="2400" dirty="0"/>
              <a:t>. New York, NY: </a:t>
            </a:r>
            <a:r>
              <a:rPr lang="en-US" sz="2400" dirty="0" smtClean="0"/>
              <a:t>HarperCollins</a:t>
            </a:r>
          </a:p>
          <a:p>
            <a:pPr marL="0" indent="0">
              <a:buNone/>
            </a:pPr>
            <a:r>
              <a:rPr lang="en-US" sz="2400" dirty="0"/>
              <a:t>	Publishers, Inc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err="1" smtClean="0"/>
              <a:t>DuFour</a:t>
            </a:r>
            <a:r>
              <a:rPr lang="en-US" sz="2400" dirty="0" smtClean="0"/>
              <a:t>, Richard, </a:t>
            </a:r>
            <a:r>
              <a:rPr lang="en-US" sz="2400" dirty="0" err="1" smtClean="0"/>
              <a:t>DuFour</a:t>
            </a:r>
            <a:r>
              <a:rPr lang="en-US" sz="2400" dirty="0" smtClean="0"/>
              <a:t>, Rebecca, </a:t>
            </a:r>
            <a:r>
              <a:rPr lang="en-US" sz="2400" dirty="0" err="1" smtClean="0"/>
              <a:t>Eaker</a:t>
            </a:r>
            <a:r>
              <a:rPr lang="en-US" sz="2400" dirty="0" smtClean="0"/>
              <a:t>, Robert, &amp; Many, </a:t>
            </a:r>
          </a:p>
          <a:p>
            <a:pPr marL="0" indent="0">
              <a:buNone/>
            </a:pPr>
            <a:r>
              <a:rPr lang="en-US" sz="2400" dirty="0"/>
              <a:t>	 Thomas. (2010, 2</a:t>
            </a:r>
            <a:r>
              <a:rPr lang="en-US" sz="2400" baseline="30000" dirty="0"/>
              <a:t>nd</a:t>
            </a:r>
            <a:r>
              <a:rPr lang="en-US" sz="2400" dirty="0"/>
              <a:t> edition). </a:t>
            </a:r>
            <a:r>
              <a:rPr lang="en-US" sz="2400" u="sng" dirty="0"/>
              <a:t>Learning by Doing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Bloomington, IN: Solution Tree </a:t>
            </a:r>
            <a:r>
              <a:rPr lang="en-US" sz="2400" dirty="0" smtClean="0"/>
              <a:t>Press</a:t>
            </a:r>
          </a:p>
          <a:p>
            <a:pPr marL="0" indent="0">
              <a:buNone/>
            </a:pPr>
            <a:r>
              <a:rPr lang="en-US" sz="2400" dirty="0" err="1"/>
              <a:t>Fullan</a:t>
            </a:r>
            <a:r>
              <a:rPr lang="en-US" sz="2400" dirty="0"/>
              <a:t>, Michael. (</a:t>
            </a:r>
            <a:r>
              <a:rPr lang="en-US" sz="2400" dirty="0" smtClean="0"/>
              <a:t>2001). </a:t>
            </a:r>
            <a:r>
              <a:rPr lang="en-US" sz="2400" u="sng" dirty="0" smtClean="0"/>
              <a:t>Leading a Culture of Change</a:t>
            </a:r>
            <a:r>
              <a:rPr lang="en-US" sz="2400" dirty="0" smtClean="0"/>
              <a:t>. </a:t>
            </a:r>
            <a:r>
              <a:rPr lang="en-US" sz="2400" dirty="0"/>
              <a:t>San Francisco, </a:t>
            </a:r>
          </a:p>
          <a:p>
            <a:pPr marL="0" indent="0">
              <a:buNone/>
            </a:pPr>
            <a:r>
              <a:rPr lang="en-US" sz="2400" dirty="0"/>
              <a:t>	CA: </a:t>
            </a:r>
            <a:r>
              <a:rPr lang="en-US" sz="2400" dirty="0" err="1"/>
              <a:t>Jossey</a:t>
            </a:r>
            <a:r>
              <a:rPr lang="en-US" sz="2400" dirty="0"/>
              <a:t>- Bass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Fullan</a:t>
            </a:r>
            <a:r>
              <a:rPr lang="en-US" sz="2400" dirty="0" smtClean="0"/>
              <a:t>, Michael. (2008). </a:t>
            </a:r>
            <a:r>
              <a:rPr lang="en-US" sz="2400" u="sng" dirty="0" smtClean="0"/>
              <a:t>The Six Secrets of Change</a:t>
            </a:r>
            <a:r>
              <a:rPr lang="en-US" sz="2400" dirty="0" smtClean="0"/>
              <a:t>. San Francisco,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CA: </a:t>
            </a:r>
            <a:r>
              <a:rPr lang="en-US" sz="2400" dirty="0" err="1" smtClean="0"/>
              <a:t>Jossey</a:t>
            </a:r>
            <a:r>
              <a:rPr lang="en-US" sz="2400" dirty="0" smtClean="0"/>
              <a:t>- Bass.</a:t>
            </a:r>
            <a:endParaRPr lang="en-US" sz="24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7878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ethodology sc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t="7300" b="3650"/>
          <a:stretch>
            <a:fillRect/>
          </a:stretch>
        </p:blipFill>
        <p:spPr bwMode="auto">
          <a:xfrm>
            <a:off x="304799" y="381000"/>
            <a:ext cx="869323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3621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Leadership Lessons From The Beatles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Significant, positive change may be attained in a relatively short period of time</a:t>
            </a:r>
          </a:p>
          <a:p>
            <a:pPr marL="342900" lvl="1" indent="-342900"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Unwavering high standards </a:t>
            </a:r>
            <a:r>
              <a:rPr lang="en-US" dirty="0"/>
              <a:t>for excellence lead to sustained </a:t>
            </a:r>
            <a:r>
              <a:rPr lang="en-US" dirty="0" smtClean="0"/>
              <a:t>excellence</a:t>
            </a:r>
          </a:p>
          <a:p>
            <a:pPr marL="342900" lvl="1" indent="-342900"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/>
              <a:t>Excellence is </a:t>
            </a:r>
            <a:r>
              <a:rPr lang="en-US" dirty="0" smtClean="0"/>
              <a:t>more easily attained when working as part </a:t>
            </a:r>
            <a:r>
              <a:rPr lang="en-US" dirty="0"/>
              <a:t>of a collaborative team, </a:t>
            </a:r>
            <a:r>
              <a:rPr lang="en-US" dirty="0" smtClean="0"/>
              <a:t>as compared to working </a:t>
            </a:r>
            <a:r>
              <a:rPr lang="en-US" dirty="0"/>
              <a:t>solely through individual talents</a:t>
            </a:r>
          </a:p>
          <a:p>
            <a:pPr marL="342900" lvl="1" indent="-342900"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When you focus predominantly on what you do best, you maximize the quality of your efforts</a:t>
            </a:r>
          </a:p>
          <a:p>
            <a:pPr marL="342900" lvl="1" indent="-342900"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/>
              <a:t>Even the most successful organizations will fail when key group values and norms are not maintained</a:t>
            </a:r>
          </a:p>
          <a:p>
            <a:pPr marL="342900" lvl="1" indent="-342900"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dirty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2722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Underlying Educational Leadership Theory and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“Good to Great” and “Great by Choice” Philosophies (Jim Collins)</a:t>
            </a:r>
          </a:p>
          <a:p>
            <a:r>
              <a:rPr lang="en-US" dirty="0" smtClean="0"/>
              <a:t>The Power of Professional Learning Communities (</a:t>
            </a:r>
            <a:r>
              <a:rPr lang="en-US" dirty="0" err="1" smtClean="0"/>
              <a:t>DeFour</a:t>
            </a:r>
            <a:r>
              <a:rPr lang="en-US" dirty="0" smtClean="0"/>
              <a:t> et al)</a:t>
            </a:r>
          </a:p>
          <a:p>
            <a:r>
              <a:rPr lang="en-US" dirty="0" smtClean="0"/>
              <a:t>Change and Culture Theory (Michael </a:t>
            </a:r>
            <a:r>
              <a:rPr lang="en-US" dirty="0" err="1" smtClean="0"/>
              <a:t>Fullan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2393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Present one of The Beatles’ leadership lessons</a:t>
            </a:r>
          </a:p>
          <a:p>
            <a:r>
              <a:rPr lang="en-US" dirty="0" smtClean="0"/>
              <a:t>Demonstrate the leadership lesson with music, video and history</a:t>
            </a:r>
          </a:p>
          <a:p>
            <a:r>
              <a:rPr lang="en-US" dirty="0" smtClean="0"/>
              <a:t>Connect The Beatles’ leadership lesson with educational leadership theory</a:t>
            </a:r>
          </a:p>
          <a:p>
            <a:r>
              <a:rPr lang="en-US" dirty="0" smtClean="0"/>
              <a:t>Apply the leadership lesson to current and/or future challenges you are facing in your district</a:t>
            </a:r>
          </a:p>
          <a:p>
            <a:r>
              <a:rPr lang="en-US" dirty="0" smtClean="0"/>
              <a:t>Debrief and reflect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0604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2519</TotalTime>
  <Words>3092</Words>
  <Application>Microsoft Office PowerPoint</Application>
  <PresentationFormat>On-screen Show (4:3)</PresentationFormat>
  <Paragraphs>475</Paragraphs>
  <Slides>53</Slides>
  <Notes>3</Notes>
  <HiddenSlides>0</HiddenSlides>
  <MMClips>33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Flow</vt:lpstr>
      <vt:lpstr>Leading Major Change in Education: What the Beatles Can Teach Us</vt:lpstr>
      <vt:lpstr>Slide 2</vt:lpstr>
      <vt:lpstr>Dr. Joseph M. Porto Beatles Fan</vt:lpstr>
      <vt:lpstr>Beatles Connection in Avoca</vt:lpstr>
      <vt:lpstr>Slide 5</vt:lpstr>
      <vt:lpstr>Slide 6</vt:lpstr>
      <vt:lpstr>Leadership Lessons From The Beatles</vt:lpstr>
      <vt:lpstr>Underlying Educational Leadership Theory and Concepts</vt:lpstr>
      <vt:lpstr>Workshop Structure</vt:lpstr>
      <vt:lpstr>Leadership Lesson #1</vt:lpstr>
      <vt:lpstr>Leadership Lesson 1: Listen to three songs</vt:lpstr>
      <vt:lpstr>Leadership Lesson 1: Discuss the Changes Over Time</vt:lpstr>
      <vt:lpstr>Leadership Lesson 1: Watch Two  Video Clips</vt:lpstr>
      <vt:lpstr>Slide 14</vt:lpstr>
      <vt:lpstr>Leadership Lesson 1: Factors Leading to Significant Change in a Short Period of Time</vt:lpstr>
      <vt:lpstr>Leadership Lesson 1: Connection to Educational Change Theory</vt:lpstr>
      <vt:lpstr>Slide 17</vt:lpstr>
      <vt:lpstr>Slide 18</vt:lpstr>
      <vt:lpstr>Slide 19</vt:lpstr>
      <vt:lpstr>Leadership Lesson 2 Listen to these songs</vt:lpstr>
      <vt:lpstr>Leadership Lesson 2 Listen to these songs</vt:lpstr>
      <vt:lpstr>Leadership Lesson 2 Listen to these songs</vt:lpstr>
      <vt:lpstr>Leadership Lesson 2: Connection to Educational Change Theory</vt:lpstr>
      <vt:lpstr>Leadership Lesson 2: Connection to Educational Change Theory</vt:lpstr>
      <vt:lpstr>Leadership Lesson 2: Connection to Educational Change Theory</vt:lpstr>
      <vt:lpstr>Leadership Lesson 2: Connection to Educational Change Theory</vt:lpstr>
      <vt:lpstr>Leadership Lesson 3</vt:lpstr>
      <vt:lpstr>Leadership Lesson 3: Lennon/McCartney Songwriting</vt:lpstr>
      <vt:lpstr>Leadership Lesson 3: Lennon/McCartney Songwriting</vt:lpstr>
      <vt:lpstr>Leadership Lesson 3: What Do Their Solo Careers Reveal</vt:lpstr>
      <vt:lpstr>Leadership Lesson 3: White Album vs. Abbey Road</vt:lpstr>
      <vt:lpstr>Leadership Lesson 3: White Album vs. Abbey Road</vt:lpstr>
      <vt:lpstr>Leadership Lesson 3: Connection to Educational Change Theory</vt:lpstr>
      <vt:lpstr>Leadership Lesson 3: Connection to Educational Change Theory</vt:lpstr>
      <vt:lpstr>Leadership Lesson 3: Connection to Educational Change Theory</vt:lpstr>
      <vt:lpstr>Slide 36</vt:lpstr>
      <vt:lpstr>Leadership Lesson 4</vt:lpstr>
      <vt:lpstr>Leadership Lesson 4: Magical Mystery Tour Experiment</vt:lpstr>
      <vt:lpstr>Leadership Lesson 4: Apple Corps Limited</vt:lpstr>
      <vt:lpstr>Leadership Lesson 4: Apple Corps, Ltd.</vt:lpstr>
      <vt:lpstr>Leadership Lesson 4: Apple Corps, Ltd.</vt:lpstr>
      <vt:lpstr>Leadership Lesson 4: Connection to Educational Change Theory</vt:lpstr>
      <vt:lpstr>Slide 43</vt:lpstr>
      <vt:lpstr>Slide 44</vt:lpstr>
      <vt:lpstr>Slide 45</vt:lpstr>
      <vt:lpstr>Leadership Lesson 5</vt:lpstr>
      <vt:lpstr>Leadership Lesson 5: Recording Studio Norms</vt:lpstr>
      <vt:lpstr>Leadership Lesson 5: The Let It Be Project</vt:lpstr>
      <vt:lpstr>Leadership Lesson 5: Connection to Educational Change Theory</vt:lpstr>
      <vt:lpstr>Slide 50</vt:lpstr>
      <vt:lpstr>Slide 51</vt:lpstr>
      <vt:lpstr>Slide 52</vt:lpstr>
      <vt:lpstr>Bibliography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Major Change in Education: What the Beatles Can Teach Us</dc:title>
  <dc:creator>Joseph</dc:creator>
  <cp:lastModifiedBy>Sue baez</cp:lastModifiedBy>
  <cp:revision>93</cp:revision>
  <dcterms:created xsi:type="dcterms:W3CDTF">2012-10-15T02:10:13Z</dcterms:created>
  <dcterms:modified xsi:type="dcterms:W3CDTF">2012-10-15T02:32:49Z</dcterms:modified>
</cp:coreProperties>
</file>